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85" r:id="rId2"/>
    <p:sldId id="279" r:id="rId3"/>
    <p:sldId id="280" r:id="rId4"/>
    <p:sldId id="317" r:id="rId5"/>
    <p:sldId id="318" r:id="rId6"/>
    <p:sldId id="316" r:id="rId7"/>
    <p:sldId id="315" r:id="rId8"/>
    <p:sldId id="309" r:id="rId9"/>
    <p:sldId id="314" r:id="rId10"/>
    <p:sldId id="319" r:id="rId11"/>
    <p:sldId id="310" r:id="rId12"/>
    <p:sldId id="311" r:id="rId13"/>
    <p:sldId id="312" r:id="rId14"/>
    <p:sldId id="281" r:id="rId15"/>
    <p:sldId id="300" r:id="rId16"/>
    <p:sldId id="308" r:id="rId17"/>
    <p:sldId id="303" r:id="rId18"/>
    <p:sldId id="302" r:id="rId19"/>
    <p:sldId id="288" r:id="rId20"/>
    <p:sldId id="301" r:id="rId21"/>
    <p:sldId id="283" r:id="rId22"/>
  </p:sldIdLst>
  <p:sldSz cx="24384000" cy="13716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1C6DE99-035E-E315-C5B3-40A39565AADB}" name="Jovana Markovic | Folienwerke GmbH" initials="JM|FG" userId="S::jovana@folienwerke.ch::186a38fc-ca75-42f7-94d6-9b76404375ca" providerId="AD"/>
  <p188:author id="{CE6B3AE9-1A43-4724-44A9-9A1284CC12E3}" name="Seray Elsikar | Folienwerke GmbH" initials="SE|FG" userId="Seray Elsikar | Folienwerke GmbH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76CA"/>
    <a:srgbClr val="E2E2E2"/>
    <a:srgbClr val="EB5046"/>
    <a:srgbClr val="C8C8C8"/>
    <a:srgbClr val="BECDDC"/>
    <a:srgbClr val="CDDCBE"/>
    <a:srgbClr val="70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47" autoAdjust="0"/>
    <p:restoredTop sz="81501" autoAdjust="0"/>
  </p:normalViewPr>
  <p:slideViewPr>
    <p:cSldViewPr snapToGrid="0" showGuides="1">
      <p:cViewPr varScale="1">
        <p:scale>
          <a:sx n="52" d="100"/>
          <a:sy n="52" d="100"/>
        </p:scale>
        <p:origin x="94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256" d="100"/>
          <a:sy n="256" d="100"/>
        </p:scale>
        <p:origin x="246" y="-13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77F79-3237-4AED-9646-24BDA7EBD53C}" type="datetimeFigureOut">
              <a:rPr lang="en-GB" smtClean="0"/>
              <a:t>08/02/2024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021BE-C375-43D5-BEA2-0EA97A35450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111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5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77" algn="l" defTabSz="182875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54" algn="l" defTabSz="182875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131" algn="l" defTabSz="182875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509" algn="l" defTabSz="182875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886" algn="l" defTabSz="182875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263" algn="l" defTabSz="182875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640" algn="l" defTabSz="182875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017" algn="l" defTabSz="182875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905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z="1400" dirty="0"/>
              <a:t>Nach der Befehlsausgabe beim TLF für die Mannschaft bezieht der EL seinen Standort:</a:t>
            </a:r>
          </a:p>
          <a:p>
            <a:pPr marL="457200" indent="-457200" eaLnBrk="1" hangingPunct="1">
              <a:buAutoNum type="arabicPeriod"/>
            </a:pPr>
            <a:r>
              <a:rPr lang="de-DE" altLang="de-DE" sz="1400" dirty="0"/>
              <a:t>Vor dem Gebäude</a:t>
            </a:r>
          </a:p>
          <a:p>
            <a:pPr marL="457200" indent="-457200" eaLnBrk="1" hangingPunct="1">
              <a:buAutoNum type="arabicPeriod"/>
            </a:pPr>
            <a:r>
              <a:rPr lang="de-DE" altLang="de-DE" sz="1400" dirty="0"/>
              <a:t>Auf der Anfahrtsroute der weiteren Einsatzkräfte</a:t>
            </a:r>
          </a:p>
          <a:p>
            <a:pPr marL="457200" indent="-457200" eaLnBrk="1" hangingPunct="1">
              <a:buAutoNum type="arabicPeriod"/>
            </a:pPr>
            <a:r>
              <a:rPr lang="de-DE" altLang="de-DE" sz="1400" dirty="0"/>
              <a:t>Damit er die Einsatzstelle und kommenden Mittel auf dem Schadenplatz in Sichtweite hat</a:t>
            </a:r>
          </a:p>
          <a:p>
            <a:pPr marL="457200" indent="-457200" eaLnBrk="1" hangingPunct="1">
              <a:buAutoNum type="arabicPeriod"/>
            </a:pPr>
            <a:r>
              <a:rPr lang="de-DE" altLang="de-DE" sz="1400" dirty="0"/>
              <a:t>Wenn zwei Fassadenseiten für den EL einsehbar sind, ist dies von Vorteil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311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z="1400" dirty="0"/>
              <a:t>Der Einsatzleiter definiert den Standort der Patienten - Sammelstelle:</a:t>
            </a:r>
          </a:p>
          <a:p>
            <a:pPr marL="457200" indent="-457200" eaLnBrk="1" hangingPunct="1">
              <a:buAutoNum type="arabicPeriod"/>
            </a:pPr>
            <a:r>
              <a:rPr lang="de-DE" altLang="de-DE" sz="1400" dirty="0"/>
              <a:t>in der Nähe der Gefahrenzone</a:t>
            </a:r>
          </a:p>
          <a:p>
            <a:pPr marL="457200" indent="-457200" eaLnBrk="1" hangingPunct="1">
              <a:buAutoNum type="arabicPeriod"/>
            </a:pPr>
            <a:r>
              <a:rPr lang="de-DE" altLang="de-DE" sz="1400" dirty="0"/>
              <a:t>nicht direkt bei der Ein- und Ausgangstüre zum Schadenobjekt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866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z="1400" dirty="0"/>
              <a:t>Der Einsatzleiter definiert den Standort vom Atemschutzpool:</a:t>
            </a:r>
          </a:p>
          <a:p>
            <a:pPr marL="457200" indent="-457200" eaLnBrk="1" hangingPunct="1">
              <a:buAutoNum type="arabicPeriod"/>
            </a:pPr>
            <a:r>
              <a:rPr lang="de-DE" altLang="de-DE" sz="1400" dirty="0"/>
              <a:t>In der Nähe vom EL, damit er den Bestand optisch sehen kann</a:t>
            </a:r>
          </a:p>
          <a:p>
            <a:pPr marL="457200" indent="-457200" eaLnBrk="1" hangingPunct="1">
              <a:buAutoNum type="arabicPeriod"/>
            </a:pPr>
            <a:r>
              <a:rPr lang="de-DE" altLang="de-DE" sz="1400" dirty="0"/>
              <a:t>In der Nähe vom EL, damit er rasch reagieren kann</a:t>
            </a:r>
          </a:p>
          <a:p>
            <a:pPr marL="0" indent="0" eaLnBrk="1" hangingPunct="1">
              <a:buNone/>
            </a:pPr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731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z="1400" dirty="0"/>
              <a:t>Der Einsatzleiter definiert den Standort vom Sammelplatz:</a:t>
            </a:r>
          </a:p>
          <a:p>
            <a:pPr marL="457200" indent="-457200" eaLnBrk="1" hangingPunct="1">
              <a:buAutoNum type="arabicPeriod"/>
            </a:pPr>
            <a:r>
              <a:rPr lang="de-DE" altLang="de-DE" sz="1400" dirty="0"/>
              <a:t>Nach dem EL, damit er den Bestand optisch sehen kann</a:t>
            </a:r>
          </a:p>
          <a:p>
            <a:pPr marL="457200" indent="-457200" eaLnBrk="1" hangingPunct="1">
              <a:buAutoNum type="arabicPeriod"/>
            </a:pPr>
            <a:r>
              <a:rPr lang="de-DE" altLang="de-DE" sz="1400" dirty="0"/>
              <a:t>In der Nähe vom EL, damit er rasch reagieren kann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171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z="1400" dirty="0"/>
              <a:t>Der Einsatzleiter Stellvertreter kümmert sich um das Rückwärtige:</a:t>
            </a:r>
          </a:p>
          <a:p>
            <a:pPr marL="0" indent="0" eaLnBrk="1" hangingPunct="1">
              <a:buNone/>
            </a:pPr>
            <a:endParaRPr lang="de-DE" altLang="de-DE" sz="1400" dirty="0"/>
          </a:p>
          <a:p>
            <a:pPr marL="0" indent="0" eaLnBrk="1" hangingPunct="1">
              <a:buNone/>
            </a:pPr>
            <a:r>
              <a:rPr lang="de-DE" altLang="de-DE" sz="1400" dirty="0"/>
              <a:t>1.  6 Absprachepunkte, welche innert wenigen Minuten dem EL präsentiert werden müssen (inkl. den weiteren Blaulichtorganisationen).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890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z="1400" dirty="0"/>
              <a:t>Der Einsatzleiter Stellvertreter kümmert sich um das Rückwärtige:</a:t>
            </a:r>
          </a:p>
          <a:p>
            <a:pPr marL="228600" indent="-228600" eaLnBrk="1" hangingPunct="1">
              <a:buAutoNum type="arabicPeriod"/>
            </a:pPr>
            <a:endParaRPr lang="de-DE" altLang="de-DE" sz="1400" dirty="0"/>
          </a:p>
          <a:p>
            <a:pPr marL="0" indent="0" eaLnBrk="1" hangingPunct="1">
              <a:buNone/>
            </a:pPr>
            <a:r>
              <a:rPr lang="de-DE" altLang="de-DE" sz="1400" dirty="0"/>
              <a:t>2. Problemerfassung erfassen, welche fortlaufend überprüft, ggf. anpasst und dem EL präsentiert, mit Lösungsvorschlägen.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685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066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400" dirty="0"/>
              <a:t>Der EL benötigt ein Gesamtbild der Schadenlage, damit diese mit möglichst wenigem zusätzlichem Schaden effizient bewältigt werden kann.</a:t>
            </a:r>
          </a:p>
          <a:p>
            <a:endParaRPr lang="de-CH" sz="1400" dirty="0"/>
          </a:p>
          <a:p>
            <a:r>
              <a:rPr lang="de-CH" sz="1400" dirty="0"/>
              <a:t>Entsprechend benötigt er einen VB (oder mehrere), als sein verlängertes Auge an:</a:t>
            </a:r>
          </a:p>
          <a:p>
            <a:pPr marL="457200" indent="-457200">
              <a:buAutoNum type="arabicPeriod"/>
            </a:pPr>
            <a:r>
              <a:rPr lang="de-CH" sz="1400" dirty="0"/>
              <a:t>Nicht einsehbaren Orten </a:t>
            </a:r>
          </a:p>
          <a:p>
            <a:pPr marL="457200" indent="-457200">
              <a:buAutoNum type="arabicPeriod"/>
            </a:pPr>
            <a:r>
              <a:rPr lang="de-CH" sz="1400" dirty="0"/>
              <a:t>Taktisch wichtigen Stellen</a:t>
            </a:r>
          </a:p>
          <a:p>
            <a:pPr marL="457200" indent="-457200">
              <a:buAutoNum type="arabicPeriod"/>
            </a:pPr>
            <a:r>
              <a:rPr lang="de-CH" sz="1400" dirty="0"/>
              <a:t>Aufgabenorientierte Funktion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343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300" dirty="0"/>
              <a:t>Verantwortungsbereiche sind örtlich, geografisch, taktisch oder aufgabenorientiert!</a:t>
            </a:r>
          </a:p>
          <a:p>
            <a:endParaRPr lang="de-CH" sz="1300" dirty="0"/>
          </a:p>
          <a:p>
            <a:r>
              <a:rPr lang="de-CH" sz="1300" dirty="0"/>
              <a:t>Einsetzen der zur Verfügung stehenden Offiziere:</a:t>
            </a:r>
          </a:p>
          <a:p>
            <a:pPr marL="342900" indent="-342900">
              <a:buAutoNum type="arabicPeriod"/>
            </a:pPr>
            <a:r>
              <a:rPr lang="de-CH" sz="1300" dirty="0"/>
              <a:t>Offizier:	Einsatzleiter</a:t>
            </a:r>
          </a:p>
          <a:p>
            <a:pPr marL="342900" indent="-342900">
              <a:buAutoNum type="arabicPeriod"/>
            </a:pPr>
            <a:r>
              <a:rPr lang="de-CH" sz="1300" dirty="0"/>
              <a:t>Offizier: 	VB innen</a:t>
            </a:r>
          </a:p>
          <a:p>
            <a:pPr marL="342900" indent="-342900">
              <a:buAutoNum type="arabicPeriod"/>
            </a:pPr>
            <a:r>
              <a:rPr lang="de-CH" sz="1300" dirty="0"/>
              <a:t>Offizier: 	VB Rückseite</a:t>
            </a:r>
          </a:p>
          <a:p>
            <a:pPr marL="342900" indent="-342900">
              <a:buAutoNum type="arabicPeriod"/>
            </a:pPr>
            <a:r>
              <a:rPr lang="de-CH" sz="1300" dirty="0"/>
              <a:t>Offizier: 	Einsatzleiter Stellvertreter</a:t>
            </a:r>
          </a:p>
          <a:p>
            <a:pPr marL="342900" indent="-342900">
              <a:buAutoNum type="arabicPeriod"/>
            </a:pPr>
            <a:r>
              <a:rPr lang="de-CH" sz="1300" dirty="0"/>
              <a:t>Offizier: 	VB Atemschutz</a:t>
            </a:r>
          </a:p>
          <a:p>
            <a:pPr marL="342900" indent="-342900">
              <a:buAutoNum type="arabicPeriod"/>
            </a:pPr>
            <a:r>
              <a:rPr lang="de-CH" sz="1300" dirty="0"/>
              <a:t>Offizier:	VB …</a:t>
            </a:r>
          </a:p>
          <a:p>
            <a:endParaRPr lang="de-CH" sz="1300" dirty="0"/>
          </a:p>
          <a:p>
            <a:r>
              <a:rPr lang="de-CH" sz="1300" dirty="0"/>
              <a:t>Mögliche Bezeichnungen sind:</a:t>
            </a:r>
          </a:p>
          <a:p>
            <a:r>
              <a:rPr lang="de-CH" sz="1300" dirty="0"/>
              <a:t>VB im Gebäude	VB Höhenrettungsgerät	VB Einsatzhygiene</a:t>
            </a:r>
          </a:p>
          <a:p>
            <a:r>
              <a:rPr lang="de-CH" sz="1300" dirty="0"/>
              <a:t>VB aussen	VB Wassertransport	VB Logistik</a:t>
            </a:r>
          </a:p>
          <a:p>
            <a:r>
              <a:rPr lang="de-CH" sz="1300" dirty="0"/>
              <a:t>VB Halle A	VB Sicherheit	VB Folgeschäden</a:t>
            </a:r>
          </a:p>
          <a:p>
            <a:r>
              <a:rPr lang="de-CH" sz="1300" dirty="0"/>
              <a:t>VB Lüften	VB Verkehrsdienst	VB …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783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sz="1300" dirty="0"/>
              <a:t>Aufgaben vom VB</a:t>
            </a:r>
          </a:p>
          <a:p>
            <a:pPr marL="457200" indent="-457200">
              <a:buAutoNum type="arabicPeriod"/>
            </a:pPr>
            <a:r>
              <a:rPr lang="de-CH" sz="1300" dirty="0"/>
              <a:t>Handelt im Sinne des EL und ist sein erweitertes Auge</a:t>
            </a:r>
          </a:p>
          <a:p>
            <a:pPr marL="457200" indent="-457200">
              <a:buAutoNum type="arabicPeriod"/>
            </a:pPr>
            <a:r>
              <a:rPr lang="de-CH" sz="1300" dirty="0"/>
              <a:t>Orientiert den EL laufen über die Situation in seinem Bereich (Rückmeldung mittels OAABS)</a:t>
            </a:r>
          </a:p>
          <a:p>
            <a:pPr marL="457200" indent="-457200">
              <a:buAutoNum type="arabicPeriod"/>
            </a:pPr>
            <a:r>
              <a:rPr lang="de-CH" sz="1300" dirty="0"/>
              <a:t>Bringt Lösungsansätze</a:t>
            </a:r>
          </a:p>
          <a:p>
            <a:pPr marL="457200" indent="-457200">
              <a:buAutoNum type="arabicPeriod"/>
            </a:pPr>
            <a:r>
              <a:rPr lang="de-CH" sz="1300" dirty="0"/>
              <a:t>Beantragt beim EL zusätzlich benötigtes Personal und Mittel</a:t>
            </a:r>
          </a:p>
          <a:p>
            <a:pPr marL="457200" indent="-457200">
              <a:buAutoNum type="arabicPeriod"/>
            </a:pPr>
            <a:r>
              <a:rPr lang="de-CH" sz="1300" dirty="0"/>
              <a:t>Koordiniert die Trupps und sämtliche Arbeiten in seinem Bereich</a:t>
            </a:r>
          </a:p>
          <a:p>
            <a:pPr marL="457200" indent="-457200">
              <a:buAutoNum type="arabicPeriod"/>
            </a:pPr>
            <a:r>
              <a:rPr lang="de-CH" sz="1300" dirty="0"/>
              <a:t>Ist für die Sicherheit in seinem Bereich verantwortlich und greift wenn nötig ein</a:t>
            </a:r>
          </a:p>
          <a:p>
            <a:pPr marL="457200" indent="-457200">
              <a:buAutoNum type="arabicPeriod"/>
            </a:pPr>
            <a:r>
              <a:rPr lang="de-CH" sz="1300" dirty="0"/>
              <a:t>Kommunikation erfolgt wenn möglich nur zwischen EL und VB</a:t>
            </a:r>
          </a:p>
          <a:p>
            <a:pPr marL="457200" indent="-457200">
              <a:buAutoNum type="arabicPeriod"/>
            </a:pPr>
            <a:r>
              <a:rPr lang="de-CH" sz="1300" dirty="0"/>
              <a:t>…die Aufzählungen sind nicht abschliessend</a:t>
            </a:r>
          </a:p>
          <a:p>
            <a:pPr marL="457200" indent="-457200">
              <a:buAutoNum type="arabicPeriod"/>
            </a:pPr>
            <a:endParaRPr lang="de-CH" sz="1300" dirty="0"/>
          </a:p>
          <a:p>
            <a:pPr marL="0" indent="0">
              <a:buNone/>
            </a:pPr>
            <a:r>
              <a:rPr lang="de-CH" sz="1300" dirty="0"/>
              <a:t>Wie darf/muss sich ein VB Innen bewegen</a:t>
            </a:r>
          </a:p>
          <a:p>
            <a:pPr marL="342900" indent="-342900">
              <a:buAutoNum type="arabicPeriod"/>
            </a:pPr>
            <a:r>
              <a:rPr lang="de-CH" sz="1300" dirty="0"/>
              <a:t>Im Gefahrenbereich immer hinter dem Löschtrupp (Gefahrenbereich ist </a:t>
            </a:r>
            <a:r>
              <a:rPr lang="de-CH" sz="1300" dirty="0" err="1"/>
              <a:t>ermessenssache</a:t>
            </a:r>
            <a:r>
              <a:rPr lang="de-CH" sz="1300" dirty="0"/>
              <a:t> des </a:t>
            </a:r>
            <a:r>
              <a:rPr lang="de-CH" sz="1300" dirty="0" err="1"/>
              <a:t>VB`s</a:t>
            </a:r>
            <a:r>
              <a:rPr lang="de-CH" sz="1300" dirty="0"/>
              <a:t>)</a:t>
            </a:r>
          </a:p>
          <a:p>
            <a:pPr marL="342900" indent="-342900">
              <a:buAutoNum type="arabicPeriod"/>
            </a:pPr>
            <a:r>
              <a:rPr lang="de-CH" sz="1300" dirty="0"/>
              <a:t>Wenn es die Situation zulässt, darf er sich alleine im Haus bewegen</a:t>
            </a:r>
          </a:p>
          <a:p>
            <a:pPr marL="342900" indent="-342900">
              <a:buAutoNum type="arabicPeriod"/>
            </a:pPr>
            <a:r>
              <a:rPr lang="de-CH" sz="1300" dirty="0"/>
              <a:t>Rückwegsicherung muss stets gesichert sein</a:t>
            </a:r>
          </a:p>
          <a:p>
            <a:pPr marL="342900" indent="-342900">
              <a:buAutoNum type="arabicPeriod"/>
            </a:pPr>
            <a:r>
              <a:rPr lang="de-CH" sz="1300" dirty="0"/>
              <a:t>Überwachung muss geklärt sein (EL zu VB Kanal 3/6)</a:t>
            </a:r>
          </a:p>
          <a:p>
            <a:pPr marL="342900" indent="-342900">
              <a:buAutoNum type="arabicPeriod"/>
            </a:pPr>
            <a:endParaRPr lang="de-CH" sz="1400" dirty="0"/>
          </a:p>
          <a:p>
            <a:pPr marL="457200" indent="-457200">
              <a:buAutoNum type="arabicPeriod"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463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382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altLang="de-DE" sz="1400" dirty="0"/>
          </a:p>
          <a:p>
            <a:pPr eaLnBrk="1" hangingPunct="1"/>
            <a:r>
              <a:rPr lang="de-DE" altLang="de-DE" sz="1400" dirty="0"/>
              <a:t>Kommunikation vom Einsatzleiter zu:</a:t>
            </a:r>
          </a:p>
          <a:p>
            <a:pPr eaLnBrk="1" hangingPunct="1"/>
            <a:r>
              <a:rPr lang="de-DE" altLang="de-DE" sz="1400" u="sng" dirty="0"/>
              <a:t>Funktion:</a:t>
            </a:r>
            <a:r>
              <a:rPr lang="de-DE" altLang="de-DE" sz="1400" dirty="0"/>
              <a:t>	</a:t>
            </a:r>
            <a:r>
              <a:rPr lang="de-DE" altLang="de-DE" sz="1400" u="sng" dirty="0"/>
              <a:t>Funkkanal:</a:t>
            </a:r>
            <a:r>
              <a:rPr lang="de-DE" altLang="de-DE" sz="1400" dirty="0"/>
              <a:t>	</a:t>
            </a:r>
            <a:r>
              <a:rPr lang="de-DE" altLang="de-DE" sz="1400" u="sng" dirty="0"/>
              <a:t>AS – Überwacher:</a:t>
            </a:r>
          </a:p>
          <a:p>
            <a:pPr eaLnBrk="1" hangingPunct="1"/>
            <a:r>
              <a:rPr lang="de-DE" altLang="de-DE" sz="1400" dirty="0"/>
              <a:t>VB Innen	Kanal 3 oder 6	durch den EL</a:t>
            </a:r>
          </a:p>
          <a:p>
            <a:pPr eaLnBrk="1" hangingPunct="1"/>
            <a:r>
              <a:rPr lang="de-DE" altLang="de-DE" sz="1400" dirty="0"/>
              <a:t>Trupp 1	Kanal 3 oder 6	notwendig durch den EL</a:t>
            </a:r>
          </a:p>
          <a:p>
            <a:pPr eaLnBrk="1" hangingPunct="1"/>
            <a:r>
              <a:rPr lang="de-DE" altLang="de-DE" sz="1400" dirty="0"/>
              <a:t>Trupp 2	Kanal 3 oder 6 	notwendig durch den EL möglich </a:t>
            </a:r>
          </a:p>
          <a:p>
            <a:pPr eaLnBrk="1" hangingPunct="1"/>
            <a:r>
              <a:rPr lang="de-DE" altLang="de-DE" sz="1400" dirty="0"/>
              <a:t>		</a:t>
            </a:r>
            <a:r>
              <a:rPr lang="de-DE" altLang="de-DE" sz="1400" dirty="0">
                <a:sym typeface="Wingdings" panose="05000000000000000000" pitchFamily="2" charset="2"/>
              </a:rPr>
              <a:t></a:t>
            </a:r>
            <a:r>
              <a:rPr lang="de-DE" altLang="de-DE" sz="1400" dirty="0"/>
              <a:t>Atemschutzüberwachung muss durch den EL organisiert werden</a:t>
            </a:r>
          </a:p>
          <a:p>
            <a:pPr eaLnBrk="1" hangingPunct="1"/>
            <a:endParaRPr lang="de-DE" altLang="de-DE" sz="1400" dirty="0"/>
          </a:p>
          <a:p>
            <a:pPr eaLnBrk="1" hangingPunct="1"/>
            <a:r>
              <a:rPr lang="de-DE" altLang="de-DE" sz="1400" dirty="0"/>
              <a:t>Kommunikation vom VB zu:</a:t>
            </a:r>
          </a:p>
          <a:p>
            <a:pPr eaLnBrk="1" hangingPunct="1"/>
            <a:r>
              <a:rPr lang="de-DE" altLang="de-DE" sz="1400" dirty="0"/>
              <a:t>Trupp 1	Vor Ort, Face </a:t>
            </a:r>
            <a:r>
              <a:rPr lang="de-DE" altLang="de-DE" sz="1400" dirty="0" err="1"/>
              <a:t>to</a:t>
            </a:r>
            <a:r>
              <a:rPr lang="de-DE" altLang="de-DE" sz="1400" dirty="0"/>
              <a:t> Face</a:t>
            </a:r>
          </a:p>
          <a:p>
            <a:pPr eaLnBrk="1" hangingPunct="1"/>
            <a:r>
              <a:rPr lang="de-DE" altLang="de-DE" sz="1400" dirty="0"/>
              <a:t>Trupp 2	Vor Ort, Face </a:t>
            </a:r>
            <a:r>
              <a:rPr lang="de-DE" altLang="de-DE" sz="1400" dirty="0" err="1"/>
              <a:t>to</a:t>
            </a:r>
            <a:r>
              <a:rPr lang="de-DE" altLang="de-DE" sz="1400" dirty="0"/>
              <a:t> Face</a:t>
            </a:r>
          </a:p>
          <a:p>
            <a:pPr eaLnBrk="1" hangingPunct="1"/>
            <a:endParaRPr lang="de-DE" altLang="de-DE" sz="1400" dirty="0"/>
          </a:p>
          <a:p>
            <a:pPr eaLnBrk="1" hangingPunct="1"/>
            <a:endParaRPr lang="de-DE" altLang="de-DE" sz="1400" dirty="0">
              <a:sym typeface="Wingdings" panose="05000000000000000000" pitchFamily="2" charset="2"/>
            </a:endParaRPr>
          </a:p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400" dirty="0"/>
              <a:t>1. Phase (TLF Maschinist als Atemschutzüberwacher hat sich nicht bewährt)</a:t>
            </a:r>
          </a:p>
          <a:p>
            <a:pPr eaLnBrk="1" hangingPunct="1"/>
            <a:endParaRPr lang="de-DE" altLang="de-DE" sz="1400" dirty="0"/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4956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272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718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z="1400" dirty="0"/>
              <a:t>Der EL macht kurze </a:t>
            </a:r>
            <a:r>
              <a:rPr lang="de-DE" altLang="de-DE" sz="1400" dirty="0" err="1"/>
              <a:t>Reko</a:t>
            </a:r>
            <a:r>
              <a:rPr lang="de-DE" altLang="de-DE" sz="1400" dirty="0"/>
              <a:t> und bereitet sich auf die Schadenplatzorganisation vor.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311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z="1400" dirty="0"/>
              <a:t>Der Einsatzleiter positioniert das TLF nach dem Objekt, damit nachfolgend die Höhenrettungsgeräte am Gebäude in Stellung gehen könnten.</a:t>
            </a:r>
          </a:p>
          <a:p>
            <a:pPr eaLnBrk="1" hangingPunct="1"/>
            <a:endParaRPr lang="de-DE" altLang="de-DE" sz="1400" dirty="0"/>
          </a:p>
          <a:p>
            <a:pPr marL="0" lvl="0" indent="0" eaLnBrk="1" hangingPunct="1">
              <a:buFont typeface="Arial" panose="020B0604020202020204" pitchFamily="34" charset="0"/>
              <a:buNone/>
            </a:pPr>
            <a:r>
              <a:rPr lang="de-DE" altLang="de-DE" sz="1400" dirty="0"/>
              <a:t>1. Eingewiesen wird auf der Fahrerseite. TLF auf diejenige </a:t>
            </a:r>
            <a:r>
              <a:rPr lang="de-DE" altLang="de-DE" sz="1400" dirty="0" err="1"/>
              <a:t>Strassenseite</a:t>
            </a:r>
            <a:r>
              <a:rPr lang="de-DE" altLang="de-DE" sz="1400" dirty="0"/>
              <a:t>, wo der Einsatz stattfindet.</a:t>
            </a:r>
          </a:p>
          <a:p>
            <a:pPr marL="0" lvl="0" indent="0" eaLnBrk="1" hangingPunct="1">
              <a:buFont typeface="Arial" panose="020B0604020202020204" pitchFamily="34" charset="0"/>
              <a:buNone/>
            </a:pPr>
            <a:endParaRPr lang="de-DE" altLang="de-DE" sz="1400" dirty="0"/>
          </a:p>
          <a:p>
            <a:pPr marL="0" lvl="0" indent="0" eaLnBrk="1" hangingPunct="1">
              <a:buFont typeface="Arial" panose="020B0604020202020204" pitchFamily="34" charset="0"/>
              <a:buNone/>
            </a:pPr>
            <a:r>
              <a:rPr lang="de-DE" altLang="de-DE" sz="1400" dirty="0"/>
              <a:t>Wo muss von diesem Standard abgewichen werden:</a:t>
            </a:r>
          </a:p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altLang="de-DE" sz="1400" dirty="0">
                <a:sym typeface="Wingdings" panose="05000000000000000000" pitchFamily="2" charset="2"/>
              </a:rPr>
              <a:t>Bei Sackgassen für die hintersten EFH/MFH muss die Schadenplatzorganisation TLF und ADL/HRB angepasst werden</a:t>
            </a:r>
          </a:p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altLang="de-DE" sz="1400" dirty="0">
                <a:sym typeface="Wingdings" panose="05000000000000000000" pitchFamily="2" charset="2"/>
              </a:rPr>
              <a:t>Bei Mitaufgebot des Stützpunktes/Nachbarfeuerwehr und </a:t>
            </a:r>
            <a:r>
              <a:rPr lang="de-DE" altLang="de-DE" sz="1400">
                <a:sym typeface="Wingdings" panose="05000000000000000000" pitchFamily="2" charset="2"/>
              </a:rPr>
              <a:t>derer entgegengesetzter Anfahrtsrichtung </a:t>
            </a:r>
            <a:r>
              <a:rPr lang="de-DE" altLang="de-DE" sz="1400" dirty="0">
                <a:sym typeface="Wingdings" panose="05000000000000000000" pitchFamily="2" charset="2"/>
              </a:rPr>
              <a:t>muss die Schadenplatzorganisation entsprechend angepasst werden.</a:t>
            </a:r>
            <a:endParaRPr lang="de-DE" altLang="de-DE" sz="1400" dirty="0"/>
          </a:p>
          <a:p>
            <a:pPr marL="0" lvl="0" indent="0" eaLnBrk="1" hangingPunct="1">
              <a:buFont typeface="Arial" panose="020B0604020202020204" pitchFamily="34" charset="0"/>
              <a:buNone/>
            </a:pPr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09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z="1400" dirty="0"/>
              <a:t>Befehlen der TLF-Mannschaft:</a:t>
            </a:r>
          </a:p>
          <a:p>
            <a:pPr eaLnBrk="1" hangingPunct="1"/>
            <a:endParaRPr lang="de-DE" altLang="de-DE" sz="1400" dirty="0"/>
          </a:p>
          <a:p>
            <a:pPr marL="0" indent="0" eaLnBrk="1" hangingPunct="1">
              <a:buNone/>
            </a:pPr>
            <a:r>
              <a:rPr lang="de-DE" altLang="de-DE" sz="1400" dirty="0"/>
              <a:t>Punkt 2. Absperren (kann mit Verkehrsleitkegel gelöst werden) oder alternativ absichern</a:t>
            </a:r>
          </a:p>
          <a:p>
            <a:pPr marL="0" indent="0" eaLnBrk="1" hangingPunct="1">
              <a:buNone/>
            </a:pPr>
            <a:endParaRPr lang="de-DE" altLang="de-DE" sz="1400" dirty="0"/>
          </a:p>
          <a:p>
            <a:pPr marL="0" indent="0" eaLnBrk="1" hangingPunct="1">
              <a:buNone/>
            </a:pPr>
            <a:r>
              <a:rPr lang="de-DE" altLang="de-DE" sz="1400" dirty="0">
                <a:sym typeface="Wingdings" panose="05000000000000000000" pitchFamily="2" charset="2"/>
              </a:rPr>
              <a:t> Absperren (die </a:t>
            </a:r>
            <a:r>
              <a:rPr lang="de-DE" altLang="de-DE" sz="1400" dirty="0" err="1">
                <a:sym typeface="Wingdings" panose="05000000000000000000" pitchFamily="2" charset="2"/>
              </a:rPr>
              <a:t>Strasse</a:t>
            </a:r>
            <a:r>
              <a:rPr lang="de-DE" altLang="de-DE" sz="1400" dirty="0">
                <a:sym typeface="Wingdings" panose="05000000000000000000" pitchFamily="2" charset="2"/>
              </a:rPr>
              <a:t> wird mittels Verkehrsleitkegel und Faltsignal  gesperrt)</a:t>
            </a:r>
          </a:p>
          <a:p>
            <a:pPr marL="0" indent="0" eaLnBrk="1" hangingPunct="1">
              <a:buNone/>
            </a:pPr>
            <a:r>
              <a:rPr lang="de-DE" altLang="de-DE" sz="1400" dirty="0">
                <a:sym typeface="Wingdings" panose="05000000000000000000" pitchFamily="2" charset="2"/>
              </a:rPr>
              <a:t> Absichern (der Schadenplatz wird mittels Verkehrsleitkegel und Faltsignal gesichert)</a:t>
            </a:r>
          </a:p>
          <a:p>
            <a:pPr marL="0" indent="0" eaLnBrk="1" hangingPunct="1">
              <a:buNone/>
            </a:pPr>
            <a:r>
              <a:rPr lang="de-DE" altLang="de-DE" sz="1400" dirty="0">
                <a:sym typeface="Wingdings" panose="05000000000000000000" pitchFamily="2" charset="2"/>
              </a:rPr>
              <a:t> Wechselseitige Verkehrsführung (der Schadenplatz wird mittels Verkehrsleitkegel und Faltsignalen gesichert, der Verkehr durch zwei </a:t>
            </a:r>
            <a:r>
              <a:rPr lang="de-DE" altLang="de-DE" sz="1400" dirty="0" err="1">
                <a:sym typeface="Wingdings" panose="05000000000000000000" pitchFamily="2" charset="2"/>
              </a:rPr>
              <a:t>AdF</a:t>
            </a:r>
            <a:r>
              <a:rPr lang="de-DE" altLang="de-DE" sz="1400" dirty="0">
                <a:sym typeface="Wingdings" panose="05000000000000000000" pitchFamily="2" charset="2"/>
              </a:rPr>
              <a:t> daran vorbeigeführt)</a:t>
            </a:r>
            <a:endParaRPr lang="de-DE" altLang="de-DE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623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z="1400" dirty="0"/>
              <a:t>Befehlen der TLF-Mannschaft: (Bei Doppelkabine und Brand ohne Rettungen)</a:t>
            </a:r>
          </a:p>
          <a:p>
            <a:pPr marL="0" indent="0" eaLnBrk="1" hangingPunct="1">
              <a:buNone/>
            </a:pPr>
            <a:endParaRPr lang="de-DE" altLang="de-DE" sz="1400" dirty="0"/>
          </a:p>
          <a:p>
            <a:pPr marL="0" indent="0" eaLnBrk="1" hangingPunct="1">
              <a:buNone/>
            </a:pPr>
            <a:r>
              <a:rPr lang="de-DE" altLang="de-DE" sz="1400" dirty="0"/>
              <a:t>3. Teilstück und Lüfter vor das Gebäude - diese Aufgabe kann von einem </a:t>
            </a:r>
            <a:r>
              <a:rPr lang="de-DE" altLang="de-DE" sz="1400" dirty="0" err="1"/>
              <a:t>AdF</a:t>
            </a:r>
            <a:r>
              <a:rPr lang="de-DE" altLang="de-DE" sz="1400" dirty="0"/>
              <a:t> (alternativ durch zwei </a:t>
            </a:r>
            <a:r>
              <a:rPr lang="de-DE" altLang="de-DE" sz="1400" dirty="0" err="1"/>
              <a:t>AdF</a:t>
            </a:r>
            <a:r>
              <a:rPr lang="de-DE" altLang="de-DE" sz="1400" dirty="0"/>
              <a:t>) aufgebaut und bedient werden.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155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z="1400" dirty="0"/>
              <a:t>Befehlen der TLF-Mannschaft: (Bei Doppelkabine und Brand ohne Rettungen)</a:t>
            </a:r>
          </a:p>
          <a:p>
            <a:pPr marL="0" indent="0" eaLnBrk="1" hangingPunct="1">
              <a:buNone/>
            </a:pPr>
            <a:endParaRPr lang="de-DE" altLang="de-DE" sz="1400" dirty="0"/>
          </a:p>
          <a:p>
            <a:pPr marL="0" indent="0" eaLnBrk="1" hangingPunct="1">
              <a:buNone/>
            </a:pPr>
            <a:r>
              <a:rPr lang="de-DE" altLang="de-DE" sz="1400" dirty="0"/>
              <a:t>4. AS-Trupp mit Druckleitung ins Gebäude (wenn möglich ein 3er Trupp)</a:t>
            </a:r>
          </a:p>
          <a:p>
            <a:pPr marL="0" indent="0" eaLnBrk="1" hangingPunct="1">
              <a:buNone/>
            </a:pPr>
            <a:endParaRPr lang="de-DE" altLang="de-DE" sz="1400" dirty="0"/>
          </a:p>
          <a:p>
            <a:pPr marL="0" indent="0" eaLnBrk="1" hangingPunct="1">
              <a:buNone/>
            </a:pPr>
            <a:r>
              <a:rPr lang="de-DE" altLang="de-DE" sz="1400" dirty="0"/>
              <a:t>Ständiger Auftrag immer beachten:</a:t>
            </a:r>
          </a:p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400" dirty="0">
                <a:sym typeface="Wingdings" panose="05000000000000000000" pitchFamily="2" charset="2"/>
              </a:rPr>
              <a:t> </a:t>
            </a:r>
            <a:r>
              <a:rPr lang="de-DE" altLang="de-DE" sz="1400" dirty="0"/>
              <a:t>Bei Brand mit Rettungen erhalten diese jeweils Priorität</a:t>
            </a:r>
          </a:p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400" dirty="0">
                <a:sym typeface="Wingdings" panose="05000000000000000000" pitchFamily="2" charset="2"/>
              </a:rPr>
              <a:t> Bei Brand mit Bedarf zum Halten, erhalten diese jeweils Priorität</a:t>
            </a:r>
          </a:p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400" dirty="0">
                <a:sym typeface="Wingdings" panose="05000000000000000000" pitchFamily="2" charset="2"/>
              </a:rPr>
              <a:t> Bei Brand mit Bedarf zum Schützen erhalten diese jeweils Priorität</a:t>
            </a:r>
          </a:p>
          <a:p>
            <a:pPr marL="0" marR="0" lvl="0" indent="0" algn="l" defTabSz="1828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400" dirty="0">
                <a:sym typeface="Wingdings" panose="05000000000000000000" pitchFamily="2" charset="2"/>
              </a:rPr>
              <a:t>vor der Bewältigung!</a:t>
            </a:r>
            <a:endParaRPr lang="de-DE" altLang="de-DE" sz="1400" dirty="0"/>
          </a:p>
          <a:p>
            <a:pPr marL="0" indent="0" eaLnBrk="1" hangingPunct="1">
              <a:buNone/>
            </a:pPr>
            <a:endParaRPr lang="de-DE" alt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562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de-DE" altLang="de-DE" sz="1400" dirty="0"/>
              <a:t>Der Einsatzleiter muss sich rasch klar werden, wie er den Einsatz führen möchte:</a:t>
            </a:r>
          </a:p>
          <a:p>
            <a:pPr marL="342900" indent="-342900" eaLnBrk="1" hangingPunct="1">
              <a:buAutoNum type="arabicPeriod"/>
            </a:pPr>
            <a:r>
              <a:rPr lang="de-DE" altLang="de-DE" sz="1400" dirty="0"/>
              <a:t>Führen mit VB (bei einem </a:t>
            </a:r>
            <a:r>
              <a:rPr lang="de-DE" altLang="de-DE" sz="1400" dirty="0" err="1"/>
              <a:t>Alltagsereigniss</a:t>
            </a:r>
            <a:r>
              <a:rPr lang="de-DE" altLang="de-DE" sz="1400" dirty="0"/>
              <a:t>)</a:t>
            </a:r>
          </a:p>
          <a:p>
            <a:pPr marL="342900" indent="-342900" eaLnBrk="1" hangingPunct="1">
              <a:buAutoNum type="arabicPeriod"/>
            </a:pPr>
            <a:r>
              <a:rPr lang="de-DE" altLang="de-DE" sz="1400" dirty="0"/>
              <a:t>Führen in Abschnitten (im Abschnitt wiederum unter der Einbindung von </a:t>
            </a:r>
            <a:r>
              <a:rPr lang="de-DE" altLang="de-DE" sz="1400" dirty="0" err="1"/>
              <a:t>VB`s</a:t>
            </a:r>
            <a:r>
              <a:rPr lang="de-DE" altLang="de-DE" sz="1400" dirty="0"/>
              <a:t>)</a:t>
            </a:r>
          </a:p>
          <a:p>
            <a:pPr marL="342900" indent="-342900" eaLnBrk="1" hangingPunct="1">
              <a:buAutoNum type="arabicPeriod"/>
            </a:pPr>
            <a:endParaRPr lang="de-DE" altLang="de-DE" sz="1400" dirty="0"/>
          </a:p>
          <a:p>
            <a:pPr marL="342900" indent="-342900" eaLnBrk="1" hangingPunct="1">
              <a:buAutoNum type="arabicPeriod"/>
            </a:pPr>
            <a:endParaRPr lang="de-DE" altLang="de-DE" sz="1400" dirty="0"/>
          </a:p>
          <a:p>
            <a:pPr marL="0" indent="0" eaLnBrk="1" hangingPunct="1">
              <a:buNone/>
            </a:pPr>
            <a:r>
              <a:rPr lang="de-DE" altLang="de-DE" sz="1400" dirty="0">
                <a:sym typeface="Wingdings" panose="05000000000000000000" pitchFamily="2" charset="2"/>
              </a:rPr>
              <a:t></a:t>
            </a:r>
            <a:r>
              <a:rPr lang="de-DE" altLang="de-DE" sz="1400" dirty="0"/>
              <a:t>Beim Führen mit </a:t>
            </a:r>
            <a:r>
              <a:rPr lang="de-DE" altLang="de-DE" sz="1400" dirty="0" err="1"/>
              <a:t>VB‘s</a:t>
            </a:r>
            <a:r>
              <a:rPr lang="de-DE" altLang="de-DE" sz="1400" dirty="0"/>
              <a:t> muss der VB Innen sehr schnell definiert werden.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021BE-C375-43D5-BEA2-0EA97A35450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787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-Slide dunk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4999" y="1268674"/>
            <a:ext cx="17016413" cy="5589325"/>
          </a:xfrm>
        </p:spPr>
        <p:txBody>
          <a:bodyPr anchor="t">
            <a:noAutofit/>
          </a:bodyPr>
          <a:lstStyle>
            <a:lvl1pPr algn="l">
              <a:lnSpc>
                <a:spcPts val="13500"/>
              </a:lnSpc>
              <a:defRPr sz="12000" b="0">
                <a:solidFill>
                  <a:schemeClr val="bg1"/>
                </a:solidFill>
              </a:defRPr>
            </a:lvl1pPr>
          </a:lstStyle>
          <a:p>
            <a:r>
              <a:rPr lang="de-CH" noProof="0" dirty="0"/>
              <a:t>Titel der Präsentation auf maximal drei Zeilen steht hier geschrieben.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November 2023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Leitfaden: Einsatzführung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D2B33E-2496-448C-9A84-7C1A1A5AD728}" type="slidenum">
              <a:rPr lang="de-CH" smtClean="0"/>
              <a:pPr/>
              <a:t>‹Nr.›</a:t>
            </a:fld>
            <a:endParaRPr lang="de-CH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7F2A28-8D9F-AE2D-79CA-A1AC3DF4AA5C}"/>
              </a:ext>
            </a:extLst>
          </p:cNvPr>
          <p:cNvCxnSpPr/>
          <p:nvPr userDrawn="1"/>
        </p:nvCxnSpPr>
        <p:spPr>
          <a:xfrm>
            <a:off x="635001" y="632884"/>
            <a:ext cx="231118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0C686B-B480-A964-1DAA-E361E2342C8F}"/>
              </a:ext>
            </a:extLst>
          </p:cNvPr>
          <p:cNvCxnSpPr>
            <a:cxnSpLocks/>
          </p:cNvCxnSpPr>
          <p:nvPr userDrawn="1"/>
        </p:nvCxnSpPr>
        <p:spPr>
          <a:xfrm>
            <a:off x="635001" y="13077827"/>
            <a:ext cx="231118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A9BA4C-BF04-1C8C-B549-E80F54A1853A}"/>
              </a:ext>
            </a:extLst>
          </p:cNvPr>
          <p:cNvCxnSpPr>
            <a:cxnSpLocks/>
          </p:cNvCxnSpPr>
          <p:nvPr userDrawn="1"/>
        </p:nvCxnSpPr>
        <p:spPr>
          <a:xfrm>
            <a:off x="637116" y="11369413"/>
            <a:ext cx="231118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062C3B90-5598-1B13-1251-8DEB8CBBC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000" y="11746379"/>
            <a:ext cx="4122000" cy="110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6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-Slide hel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 and white, ceiling, wall, fluorescent lamp&#10;&#10;Description automatically generated">
            <a:extLst>
              <a:ext uri="{FF2B5EF4-FFF2-40B4-BE49-F238E27FC236}">
                <a16:creationId xmlns:a16="http://schemas.microsoft.com/office/drawing/2014/main" id="{554025C8-0306-DE67-B2CC-CDC1373A7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8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November 2023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CH"/>
              <a:t>Leitfaden: Einsatzführung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D2B33E-2496-448C-9A84-7C1A1A5AD728}" type="slidenum">
              <a:rPr lang="de-CH" smtClean="0"/>
              <a:pPr/>
              <a:t>‹Nr.›</a:t>
            </a:fld>
            <a:endParaRPr lang="de-CH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19E7DC-4FF6-53D7-AB13-9168FCF04877}"/>
              </a:ext>
            </a:extLst>
          </p:cNvPr>
          <p:cNvCxnSpPr/>
          <p:nvPr userDrawn="1"/>
        </p:nvCxnSpPr>
        <p:spPr>
          <a:xfrm>
            <a:off x="635001" y="632884"/>
            <a:ext cx="231118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6AD0FC-A059-5FA4-7695-EDECFB28114D}"/>
              </a:ext>
            </a:extLst>
          </p:cNvPr>
          <p:cNvCxnSpPr>
            <a:cxnSpLocks/>
          </p:cNvCxnSpPr>
          <p:nvPr userDrawn="1"/>
        </p:nvCxnSpPr>
        <p:spPr>
          <a:xfrm>
            <a:off x="635001" y="13077827"/>
            <a:ext cx="231118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929444-8076-201B-5EEC-F6C072444A64}"/>
              </a:ext>
            </a:extLst>
          </p:cNvPr>
          <p:cNvCxnSpPr>
            <a:cxnSpLocks/>
          </p:cNvCxnSpPr>
          <p:nvPr userDrawn="1"/>
        </p:nvCxnSpPr>
        <p:spPr>
          <a:xfrm>
            <a:off x="634999" y="12361427"/>
            <a:ext cx="231118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9A0A608-001D-46D2-BC80-8259E550272E}"/>
              </a:ext>
            </a:extLst>
          </p:cNvPr>
          <p:cNvSpPr txBox="1"/>
          <p:nvPr userDrawn="1"/>
        </p:nvSpPr>
        <p:spPr>
          <a:xfrm>
            <a:off x="634999" y="12361427"/>
            <a:ext cx="4826002" cy="71640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de-DE" sz="1800" noProof="0" dirty="0">
                <a:solidFill>
                  <a:schemeClr val="tx2"/>
                </a:solidFill>
              </a:rPr>
              <a:t>Gebäudeversicherung Thurgau	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76CE14F-B2ED-0880-A8BD-1B8E3E223D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32306" y="5056173"/>
            <a:ext cx="17517269" cy="3509329"/>
          </a:xfrm>
        </p:spPr>
        <p:txBody>
          <a:bodyPr anchor="b">
            <a:noAutofit/>
          </a:bodyPr>
          <a:lstStyle>
            <a:lvl1pPr algn="ctr">
              <a:lnSpc>
                <a:spcPts val="9000"/>
              </a:lnSpc>
              <a:defRPr sz="8000">
                <a:solidFill>
                  <a:schemeClr val="tx2"/>
                </a:solidFill>
              </a:defRPr>
            </a:lvl1pPr>
          </a:lstStyle>
          <a:p>
            <a:pPr lvl="0"/>
            <a:r>
              <a:rPr lang="de-CH" dirty="0"/>
              <a:t>«Ein Zitat auf maximal </a:t>
            </a:r>
            <a:br>
              <a:rPr lang="de-CH" dirty="0"/>
            </a:br>
            <a:r>
              <a:rPr lang="de-CH" dirty="0"/>
              <a:t>drei Zeilen steht </a:t>
            </a:r>
            <a:br>
              <a:rPr lang="de-CH" dirty="0"/>
            </a:br>
            <a:r>
              <a:rPr lang="de-CH" dirty="0"/>
              <a:t>hier geschrieben.»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C6E2BFD-92DB-A6E1-8411-471854466B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32306" y="9039712"/>
            <a:ext cx="17517269" cy="433192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de-CH" dirty="0"/>
              <a:t>Max Muster, Firma XY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16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-Slide dunkel">
    <p:bg>
      <p:bgPr>
        <a:solidFill>
          <a:srgbClr val="706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November 2023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Leitfaden: Einsatzführung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D2B33E-2496-448C-9A84-7C1A1A5AD728}" type="slidenum">
              <a:rPr lang="de-CH" smtClean="0"/>
              <a:pPr/>
              <a:t>‹Nr.›</a:t>
            </a:fld>
            <a:endParaRPr lang="de-CH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19E7DC-4FF6-53D7-AB13-9168FCF04877}"/>
              </a:ext>
            </a:extLst>
          </p:cNvPr>
          <p:cNvCxnSpPr/>
          <p:nvPr userDrawn="1"/>
        </p:nvCxnSpPr>
        <p:spPr>
          <a:xfrm>
            <a:off x="635001" y="632884"/>
            <a:ext cx="231118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6AD0FC-A059-5FA4-7695-EDECFB28114D}"/>
              </a:ext>
            </a:extLst>
          </p:cNvPr>
          <p:cNvCxnSpPr>
            <a:cxnSpLocks/>
          </p:cNvCxnSpPr>
          <p:nvPr userDrawn="1"/>
        </p:nvCxnSpPr>
        <p:spPr>
          <a:xfrm>
            <a:off x="635001" y="13077827"/>
            <a:ext cx="231118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77A5FEB-5D78-AD39-F4E9-A1FD87C3ED9D}"/>
              </a:ext>
            </a:extLst>
          </p:cNvPr>
          <p:cNvCxnSpPr>
            <a:cxnSpLocks/>
          </p:cNvCxnSpPr>
          <p:nvPr userDrawn="1"/>
        </p:nvCxnSpPr>
        <p:spPr>
          <a:xfrm>
            <a:off x="637116" y="11369413"/>
            <a:ext cx="231118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60638610-846A-0286-83BF-A11CEB53B4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000" y="11746379"/>
            <a:ext cx="4122000" cy="110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BA3D02-08E9-7EC4-D980-7CC072EBCEC2}"/>
              </a:ext>
            </a:extLst>
          </p:cNvPr>
          <p:cNvSpPr txBox="1"/>
          <p:nvPr userDrawn="1"/>
        </p:nvSpPr>
        <p:spPr>
          <a:xfrm>
            <a:off x="637381" y="1268675"/>
            <a:ext cx="6705601" cy="1190627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4500"/>
              </a:lnSpc>
            </a:pPr>
            <a:r>
              <a:rPr lang="de-CH" sz="4000" b="1" noProof="0">
                <a:solidFill>
                  <a:schemeClr val="bg1"/>
                </a:solidFill>
              </a:rPr>
              <a:t>Gebäudeversicherung Thurgau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81FA17-74B0-BAB8-798D-D4CA9F57E543}"/>
              </a:ext>
            </a:extLst>
          </p:cNvPr>
          <p:cNvSpPr txBox="1"/>
          <p:nvPr userDrawn="1"/>
        </p:nvSpPr>
        <p:spPr>
          <a:xfrm>
            <a:off x="12827000" y="1268675"/>
            <a:ext cx="4824413" cy="1190627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4500"/>
              </a:lnSpc>
            </a:pPr>
            <a:r>
              <a:rPr lang="de-CH" sz="4000" b="0" noProof="0" dirty="0">
                <a:solidFill>
                  <a:schemeClr val="bg1"/>
                </a:solidFill>
              </a:rPr>
              <a:t>Maurerstrasse 2</a:t>
            </a:r>
          </a:p>
          <a:p>
            <a:pPr>
              <a:lnSpc>
                <a:spcPts val="4500"/>
              </a:lnSpc>
            </a:pPr>
            <a:r>
              <a:rPr lang="de-CH" sz="4000" b="0" noProof="0" dirty="0">
                <a:solidFill>
                  <a:schemeClr val="bg1"/>
                </a:solidFill>
              </a:rPr>
              <a:t>8510 Frauenfeld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E4861E-C9B1-EF51-2009-5A4D6385C609}"/>
              </a:ext>
            </a:extLst>
          </p:cNvPr>
          <p:cNvSpPr txBox="1"/>
          <p:nvPr userDrawn="1"/>
        </p:nvSpPr>
        <p:spPr>
          <a:xfrm>
            <a:off x="17651413" y="1268675"/>
            <a:ext cx="4824413" cy="1190627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4500"/>
              </a:lnSpc>
            </a:pPr>
            <a:r>
              <a:rPr lang="de-CH" sz="4000" b="0" noProof="0" dirty="0">
                <a:solidFill>
                  <a:schemeClr val="bg1"/>
                </a:solidFill>
              </a:rPr>
              <a:t>052 724 90 00</a:t>
            </a:r>
          </a:p>
          <a:p>
            <a:pPr>
              <a:lnSpc>
                <a:spcPts val="4500"/>
              </a:lnSpc>
            </a:pPr>
            <a:r>
              <a:rPr lang="de-CH" sz="4000" b="0" noProof="0" dirty="0">
                <a:solidFill>
                  <a:schemeClr val="bg1"/>
                </a:solidFill>
              </a:rPr>
              <a:t>www.gvtg.ch</a:t>
            </a:r>
          </a:p>
        </p:txBody>
      </p:sp>
    </p:spTree>
    <p:extLst>
      <p:ext uri="{BB962C8B-B14F-4D97-AF65-F5344CB8AC3E}">
        <p14:creationId xmlns:p14="http://schemas.microsoft.com/office/powerpoint/2010/main" val="22762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-Slide hell">
    <p:bg>
      <p:bgPr>
        <a:solidFill>
          <a:srgbClr val="706F6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November 2023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CH"/>
              <a:t>Leitfaden: Einsatzführung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D2B33E-2496-448C-9A84-7C1A1A5AD728}" type="slidenum">
              <a:rPr lang="de-CH" smtClean="0"/>
              <a:pPr/>
              <a:t>‹Nr.›</a:t>
            </a:fld>
            <a:endParaRPr lang="de-CH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19E7DC-4FF6-53D7-AB13-9168FCF04877}"/>
              </a:ext>
            </a:extLst>
          </p:cNvPr>
          <p:cNvCxnSpPr/>
          <p:nvPr userDrawn="1"/>
        </p:nvCxnSpPr>
        <p:spPr>
          <a:xfrm>
            <a:off x="635001" y="632884"/>
            <a:ext cx="231118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6AD0FC-A059-5FA4-7695-EDECFB28114D}"/>
              </a:ext>
            </a:extLst>
          </p:cNvPr>
          <p:cNvCxnSpPr>
            <a:cxnSpLocks/>
          </p:cNvCxnSpPr>
          <p:nvPr userDrawn="1"/>
        </p:nvCxnSpPr>
        <p:spPr>
          <a:xfrm>
            <a:off x="635001" y="13077827"/>
            <a:ext cx="231118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77A5FEB-5D78-AD39-F4E9-A1FD87C3ED9D}"/>
              </a:ext>
            </a:extLst>
          </p:cNvPr>
          <p:cNvCxnSpPr>
            <a:cxnSpLocks/>
          </p:cNvCxnSpPr>
          <p:nvPr userDrawn="1"/>
        </p:nvCxnSpPr>
        <p:spPr>
          <a:xfrm>
            <a:off x="637116" y="11369413"/>
            <a:ext cx="231118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60638610-846A-0286-83BF-A11CEB53B4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000" y="11746379"/>
            <a:ext cx="4122000" cy="1100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BA3D02-08E9-7EC4-D980-7CC072EBCEC2}"/>
              </a:ext>
            </a:extLst>
          </p:cNvPr>
          <p:cNvSpPr txBox="1"/>
          <p:nvPr userDrawn="1"/>
        </p:nvSpPr>
        <p:spPr>
          <a:xfrm>
            <a:off x="637381" y="1268675"/>
            <a:ext cx="6705601" cy="1190627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4500"/>
              </a:lnSpc>
            </a:pPr>
            <a:r>
              <a:rPr lang="de-CH" sz="4000" b="1" noProof="0" dirty="0">
                <a:solidFill>
                  <a:schemeClr val="tx2"/>
                </a:solidFill>
              </a:rPr>
              <a:t>Gebäudeversicherung Thurgau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81FA17-74B0-BAB8-798D-D4CA9F57E543}"/>
              </a:ext>
            </a:extLst>
          </p:cNvPr>
          <p:cNvSpPr txBox="1"/>
          <p:nvPr userDrawn="1"/>
        </p:nvSpPr>
        <p:spPr>
          <a:xfrm>
            <a:off x="12827000" y="1268675"/>
            <a:ext cx="4824413" cy="1190627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4500"/>
              </a:lnSpc>
            </a:pPr>
            <a:r>
              <a:rPr lang="de-CH" sz="4000" b="0" noProof="0" dirty="0">
                <a:solidFill>
                  <a:schemeClr val="tx2"/>
                </a:solidFill>
              </a:rPr>
              <a:t>Maurerstrasse 2</a:t>
            </a:r>
          </a:p>
          <a:p>
            <a:pPr>
              <a:lnSpc>
                <a:spcPts val="4500"/>
              </a:lnSpc>
            </a:pPr>
            <a:r>
              <a:rPr lang="de-CH" sz="4000" b="0" noProof="0" dirty="0">
                <a:solidFill>
                  <a:schemeClr val="tx2"/>
                </a:solidFill>
              </a:rPr>
              <a:t>8510 Frauenfeld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E4861E-C9B1-EF51-2009-5A4D6385C609}"/>
              </a:ext>
            </a:extLst>
          </p:cNvPr>
          <p:cNvSpPr txBox="1"/>
          <p:nvPr userDrawn="1"/>
        </p:nvSpPr>
        <p:spPr>
          <a:xfrm>
            <a:off x="17651413" y="1268675"/>
            <a:ext cx="4824413" cy="1190627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4500"/>
              </a:lnSpc>
            </a:pPr>
            <a:r>
              <a:rPr lang="de-CH" sz="4000" b="0" noProof="0" dirty="0">
                <a:solidFill>
                  <a:schemeClr val="tx2"/>
                </a:solidFill>
              </a:rPr>
              <a:t>052 724 90 00</a:t>
            </a:r>
          </a:p>
          <a:p>
            <a:pPr>
              <a:lnSpc>
                <a:spcPts val="4500"/>
              </a:lnSpc>
            </a:pPr>
            <a:r>
              <a:rPr lang="de-CH" sz="4000" b="0" noProof="0" dirty="0">
                <a:solidFill>
                  <a:schemeClr val="tx2"/>
                </a:solidFill>
              </a:rPr>
              <a:t>www.gvtg.ch</a:t>
            </a:r>
          </a:p>
        </p:txBody>
      </p:sp>
    </p:spTree>
    <p:extLst>
      <p:ext uri="{BB962C8B-B14F-4D97-AF65-F5344CB8AC3E}">
        <p14:creationId xmlns:p14="http://schemas.microsoft.com/office/powerpoint/2010/main" val="225167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-Slide hell">
    <p:bg>
      <p:bgPr>
        <a:solidFill>
          <a:schemeClr val="tx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4999" y="1268674"/>
            <a:ext cx="17016413" cy="5589325"/>
          </a:xfrm>
        </p:spPr>
        <p:txBody>
          <a:bodyPr anchor="t">
            <a:noAutofit/>
          </a:bodyPr>
          <a:lstStyle>
            <a:lvl1pPr algn="l">
              <a:lnSpc>
                <a:spcPts val="13500"/>
              </a:lnSpc>
              <a:defRPr sz="12000" b="0">
                <a:solidFill>
                  <a:schemeClr val="tx2"/>
                </a:solidFill>
              </a:defRPr>
            </a:lvl1pPr>
          </a:lstStyle>
          <a:p>
            <a:r>
              <a:rPr lang="de-CH" noProof="0" dirty="0"/>
              <a:t>Titel der Präsentation auf maximal drei Zeilen steht hier geschrieben.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November 2023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CH"/>
              <a:t>Leitfaden: Einsatzführung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D2B33E-2496-448C-9A84-7C1A1A5AD728}" type="slidenum">
              <a:rPr lang="de-CH" smtClean="0"/>
              <a:pPr/>
              <a:t>‹Nr.›</a:t>
            </a:fld>
            <a:endParaRPr lang="de-CH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7F2A28-8D9F-AE2D-79CA-A1AC3DF4AA5C}"/>
              </a:ext>
            </a:extLst>
          </p:cNvPr>
          <p:cNvCxnSpPr/>
          <p:nvPr userDrawn="1"/>
        </p:nvCxnSpPr>
        <p:spPr>
          <a:xfrm>
            <a:off x="635001" y="632884"/>
            <a:ext cx="231118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0C686B-B480-A964-1DAA-E361E2342C8F}"/>
              </a:ext>
            </a:extLst>
          </p:cNvPr>
          <p:cNvCxnSpPr>
            <a:cxnSpLocks/>
          </p:cNvCxnSpPr>
          <p:nvPr userDrawn="1"/>
        </p:nvCxnSpPr>
        <p:spPr>
          <a:xfrm>
            <a:off x="635001" y="13077827"/>
            <a:ext cx="231118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A9BA4C-BF04-1C8C-B549-E80F54A1853A}"/>
              </a:ext>
            </a:extLst>
          </p:cNvPr>
          <p:cNvCxnSpPr>
            <a:cxnSpLocks/>
          </p:cNvCxnSpPr>
          <p:nvPr userDrawn="1"/>
        </p:nvCxnSpPr>
        <p:spPr>
          <a:xfrm>
            <a:off x="637116" y="11369413"/>
            <a:ext cx="231118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062C3B90-5598-1B13-1251-8DEB8CBBC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000" y="11746379"/>
            <a:ext cx="4122000" cy="110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9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-Slide dunk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4999" y="1268674"/>
            <a:ext cx="10922001" cy="5589325"/>
          </a:xfrm>
        </p:spPr>
        <p:txBody>
          <a:bodyPr anchor="t">
            <a:noAutofit/>
          </a:bodyPr>
          <a:lstStyle>
            <a:lvl1pPr algn="l">
              <a:lnSpc>
                <a:spcPts val="9000"/>
              </a:lnSpc>
              <a:defRPr sz="7500" b="0">
                <a:solidFill>
                  <a:schemeClr val="bg1"/>
                </a:solidFill>
              </a:defRPr>
            </a:lvl1pPr>
          </a:lstStyle>
          <a:p>
            <a:r>
              <a:rPr lang="de-CH" noProof="0" dirty="0"/>
              <a:t>Kapiteltitel mit Bild</a:t>
            </a:r>
            <a:br>
              <a:rPr lang="de-CH" noProof="0" dirty="0"/>
            </a:br>
            <a:r>
              <a:rPr lang="de-CH" noProof="0" dirty="0"/>
              <a:t>Titel auf maximal</a:t>
            </a:r>
            <a:br>
              <a:rPr lang="de-CH" noProof="0" dirty="0"/>
            </a:br>
            <a:r>
              <a:rPr lang="de-CH" noProof="0" dirty="0"/>
              <a:t>drei Zeilen geschrieben.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November 2023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Leitfaden: Einsatzführung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D2B33E-2496-448C-9A84-7C1A1A5AD728}" type="slidenum">
              <a:rPr lang="de-CH" smtClean="0"/>
              <a:pPr/>
              <a:t>‹Nr.›</a:t>
            </a:fld>
            <a:endParaRPr lang="de-CH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7F2A28-8D9F-AE2D-79CA-A1AC3DF4AA5C}"/>
              </a:ext>
            </a:extLst>
          </p:cNvPr>
          <p:cNvCxnSpPr/>
          <p:nvPr userDrawn="1"/>
        </p:nvCxnSpPr>
        <p:spPr>
          <a:xfrm>
            <a:off x="635001" y="632884"/>
            <a:ext cx="231118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0C686B-B480-A964-1DAA-E361E2342C8F}"/>
              </a:ext>
            </a:extLst>
          </p:cNvPr>
          <p:cNvCxnSpPr>
            <a:cxnSpLocks/>
          </p:cNvCxnSpPr>
          <p:nvPr userDrawn="1"/>
        </p:nvCxnSpPr>
        <p:spPr>
          <a:xfrm>
            <a:off x="635001" y="13077827"/>
            <a:ext cx="231118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A9BA4C-BF04-1C8C-B549-E80F54A1853A}"/>
              </a:ext>
            </a:extLst>
          </p:cNvPr>
          <p:cNvCxnSpPr>
            <a:cxnSpLocks/>
          </p:cNvCxnSpPr>
          <p:nvPr userDrawn="1"/>
        </p:nvCxnSpPr>
        <p:spPr>
          <a:xfrm>
            <a:off x="637116" y="11369413"/>
            <a:ext cx="231118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062C3B90-5598-1B13-1251-8DEB8CBBC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000" y="11746379"/>
            <a:ext cx="4122000" cy="110053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4EFBB5-B1B1-F09A-3A1B-E283400B2841}"/>
              </a:ext>
            </a:extLst>
          </p:cNvPr>
          <p:cNvCxnSpPr/>
          <p:nvPr userDrawn="1"/>
        </p:nvCxnSpPr>
        <p:spPr>
          <a:xfrm>
            <a:off x="12192000" y="628650"/>
            <a:ext cx="0" cy="107407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50DE268-FEFC-102F-5EDA-2C23116941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827000" y="1138238"/>
            <a:ext cx="10922000" cy="9725025"/>
          </a:xfrm>
          <a:solidFill>
            <a:schemeClr val="accent2"/>
          </a:solidFill>
        </p:spPr>
        <p:txBody>
          <a:bodyPr/>
          <a:lstStyle/>
          <a:p>
            <a:r>
              <a:rPr lang="de-CH" dirty="0"/>
              <a:t>Bild durch klicken auf Symbol einfügen</a:t>
            </a:r>
          </a:p>
        </p:txBody>
      </p:sp>
    </p:spTree>
    <p:extLst>
      <p:ext uri="{BB962C8B-B14F-4D97-AF65-F5344CB8AC3E}">
        <p14:creationId xmlns:p14="http://schemas.microsoft.com/office/powerpoint/2010/main" val="388448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-Slide hell">
    <p:bg>
      <p:bgPr>
        <a:solidFill>
          <a:schemeClr val="tx2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4999" y="1268674"/>
            <a:ext cx="10922001" cy="5589325"/>
          </a:xfrm>
        </p:spPr>
        <p:txBody>
          <a:bodyPr anchor="t">
            <a:noAutofit/>
          </a:bodyPr>
          <a:lstStyle>
            <a:lvl1pPr algn="l">
              <a:lnSpc>
                <a:spcPts val="9000"/>
              </a:lnSpc>
              <a:defRPr sz="7500" b="0">
                <a:solidFill>
                  <a:schemeClr val="tx2"/>
                </a:solidFill>
              </a:defRPr>
            </a:lvl1pPr>
          </a:lstStyle>
          <a:p>
            <a:r>
              <a:rPr lang="de-CH" noProof="0" dirty="0"/>
              <a:t>Kapiteltitel mit Bild</a:t>
            </a:r>
            <a:br>
              <a:rPr lang="de-CH" noProof="0" dirty="0"/>
            </a:br>
            <a:r>
              <a:rPr lang="de-CH" noProof="0" dirty="0"/>
              <a:t>Titel auf maximal</a:t>
            </a:r>
            <a:br>
              <a:rPr lang="de-CH" noProof="0" dirty="0"/>
            </a:br>
            <a:r>
              <a:rPr lang="de-CH" noProof="0" dirty="0"/>
              <a:t>drei Zeilen geschrieben.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CH" dirty="0"/>
              <a:t>Leitfaden: Einsatzführung für Ein- und Mehrfamilienobjekte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D2B33E-2496-448C-9A84-7C1A1A5AD728}" type="slidenum">
              <a:rPr lang="de-CH" smtClean="0"/>
              <a:pPr/>
              <a:t>‹Nr.›</a:t>
            </a:fld>
            <a:endParaRPr lang="de-CH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7F2A28-8D9F-AE2D-79CA-A1AC3DF4AA5C}"/>
              </a:ext>
            </a:extLst>
          </p:cNvPr>
          <p:cNvCxnSpPr/>
          <p:nvPr userDrawn="1"/>
        </p:nvCxnSpPr>
        <p:spPr>
          <a:xfrm>
            <a:off x="635001" y="632884"/>
            <a:ext cx="231118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0C686B-B480-A964-1DAA-E361E2342C8F}"/>
              </a:ext>
            </a:extLst>
          </p:cNvPr>
          <p:cNvCxnSpPr>
            <a:cxnSpLocks/>
          </p:cNvCxnSpPr>
          <p:nvPr userDrawn="1"/>
        </p:nvCxnSpPr>
        <p:spPr>
          <a:xfrm>
            <a:off x="635001" y="13077827"/>
            <a:ext cx="231118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A9BA4C-BF04-1C8C-B549-E80F54A1853A}"/>
              </a:ext>
            </a:extLst>
          </p:cNvPr>
          <p:cNvCxnSpPr>
            <a:cxnSpLocks/>
          </p:cNvCxnSpPr>
          <p:nvPr userDrawn="1"/>
        </p:nvCxnSpPr>
        <p:spPr>
          <a:xfrm>
            <a:off x="637116" y="11369413"/>
            <a:ext cx="231118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062C3B90-5598-1B13-1251-8DEB8CBBCE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000" y="11746379"/>
            <a:ext cx="4122000" cy="110053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4EFBB5-B1B1-F09A-3A1B-E283400B2841}"/>
              </a:ext>
            </a:extLst>
          </p:cNvPr>
          <p:cNvCxnSpPr/>
          <p:nvPr userDrawn="1"/>
        </p:nvCxnSpPr>
        <p:spPr>
          <a:xfrm>
            <a:off x="12192000" y="628650"/>
            <a:ext cx="0" cy="1074076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50DE268-FEFC-102F-5EDA-2C23116941D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827000" y="1138238"/>
            <a:ext cx="10922000" cy="9725025"/>
          </a:xfrm>
          <a:solidFill>
            <a:schemeClr val="accent2"/>
          </a:solidFill>
        </p:spPr>
        <p:txBody>
          <a:bodyPr/>
          <a:lstStyle/>
          <a:p>
            <a:r>
              <a:rPr lang="de-CH" dirty="0"/>
              <a:t>Bild durch klicken auf Symbol einfügen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598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s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CH" noProof="0" dirty="0"/>
              <a:t>Hier ein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7380" y="1987549"/>
            <a:ext cx="18284033" cy="10072801"/>
          </a:xfrm>
        </p:spPr>
        <p:txBody>
          <a:bodyPr/>
          <a:lstStyle/>
          <a:p>
            <a:pPr lvl="0"/>
            <a:r>
              <a:rPr lang="de-CH" noProof="0" dirty="0"/>
              <a:t>Text/Inhalt einfügen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November 2023</a:t>
            </a:r>
            <a:endParaRPr lang="de-CH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Leitfaden: Einsatzführung</a:t>
            </a:r>
            <a:endParaRPr lang="de-CH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noProof="0" smtClean="0"/>
              <a:t>‹Nr.›</a:t>
            </a:fld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17457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en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7380" y="1268675"/>
            <a:ext cx="23110033" cy="718875"/>
          </a:xfrm>
        </p:spPr>
        <p:txBody>
          <a:bodyPr/>
          <a:lstStyle/>
          <a:p>
            <a:r>
              <a:rPr lang="de-CH" noProof="0" dirty="0"/>
              <a:t>Hier ein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7381" y="1987549"/>
            <a:ext cx="10919620" cy="10072801"/>
          </a:xfrm>
        </p:spPr>
        <p:txBody>
          <a:bodyPr/>
          <a:lstStyle/>
          <a:p>
            <a:pPr lvl="0"/>
            <a:r>
              <a:rPr lang="de-CH" noProof="0" dirty="0"/>
              <a:t>Text/Inhalt einfügen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November 2023</a:t>
            </a:r>
            <a:endParaRPr lang="de-CH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Leitfaden: Einsatzführung</a:t>
            </a:r>
            <a:endParaRPr lang="de-CH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noProof="0" smtClean="0"/>
              <a:t>‹Nr.›</a:t>
            </a:fld>
            <a:endParaRPr lang="de-CH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939C4A-4B1F-0052-FB4A-C154FF41E74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827793" y="1987549"/>
            <a:ext cx="10919620" cy="10072801"/>
          </a:xfrm>
        </p:spPr>
        <p:txBody>
          <a:bodyPr/>
          <a:lstStyle/>
          <a:p>
            <a:pPr lvl="0"/>
            <a:r>
              <a:rPr lang="de-CH" noProof="0" dirty="0"/>
              <a:t>Text/Inhalt einfügen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02F117-29B1-77AA-4955-D3A0BDDC44CF}"/>
              </a:ext>
            </a:extLst>
          </p:cNvPr>
          <p:cNvCxnSpPr/>
          <p:nvPr userDrawn="1"/>
        </p:nvCxnSpPr>
        <p:spPr>
          <a:xfrm>
            <a:off x="12192000" y="628650"/>
            <a:ext cx="0" cy="1173277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87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&amp; Inhalts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27792" y="1268675"/>
            <a:ext cx="10919622" cy="718875"/>
          </a:xfrm>
        </p:spPr>
        <p:txBody>
          <a:bodyPr/>
          <a:lstStyle/>
          <a:p>
            <a:r>
              <a:rPr lang="de-CH" noProof="0" dirty="0"/>
              <a:t>Hier ein Titel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November 2023</a:t>
            </a:r>
            <a:endParaRPr lang="de-CH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Leitfaden: Einsatzführung</a:t>
            </a:r>
            <a:endParaRPr lang="de-CH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noProof="0" smtClean="0"/>
              <a:t>‹Nr.›</a:t>
            </a:fld>
            <a:endParaRPr lang="de-CH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D939C4A-4B1F-0052-FB4A-C154FF41E74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827792" y="1987552"/>
            <a:ext cx="10919622" cy="10073087"/>
          </a:xfrm>
        </p:spPr>
        <p:txBody>
          <a:bodyPr>
            <a:noAutofit/>
          </a:bodyPr>
          <a:lstStyle/>
          <a:p>
            <a:pPr lvl="0"/>
            <a:r>
              <a:rPr lang="de-CH" noProof="0" dirty="0"/>
              <a:t>Text/Inhalt einfügen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5B2E643D-67F4-9056-84BB-FDF9FA5911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6586" y="1138238"/>
            <a:ext cx="10922000" cy="10922400"/>
          </a:xfrm>
          <a:solidFill>
            <a:schemeClr val="accent2"/>
          </a:solidFill>
        </p:spPr>
        <p:txBody>
          <a:bodyPr/>
          <a:lstStyle/>
          <a:p>
            <a:r>
              <a:rPr lang="de-CH" dirty="0"/>
              <a:t>Bild durch klicken auf Symbol einfügen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685209-0060-AC05-36BA-C6CE43069427}"/>
              </a:ext>
            </a:extLst>
          </p:cNvPr>
          <p:cNvCxnSpPr/>
          <p:nvPr userDrawn="1"/>
        </p:nvCxnSpPr>
        <p:spPr>
          <a:xfrm>
            <a:off x="12192000" y="628650"/>
            <a:ext cx="0" cy="1173277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16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12B501-7FD0-4C48-A4A3-74A43DAB3901}"/>
              </a:ext>
            </a:extLst>
          </p:cNvPr>
          <p:cNvCxnSpPr>
            <a:cxnSpLocks/>
          </p:cNvCxnSpPr>
          <p:nvPr userDrawn="1"/>
        </p:nvCxnSpPr>
        <p:spPr>
          <a:xfrm>
            <a:off x="6103937" y="628650"/>
            <a:ext cx="0" cy="1173277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noProof="0"/>
              <a:t>November 2023</a:t>
            </a:r>
            <a:endParaRPr lang="de-CH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noProof="0"/>
              <a:t>Leitfaden: Einsatzführung</a:t>
            </a:r>
            <a:endParaRPr lang="de-CH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noProof="0" smtClean="0"/>
              <a:t>‹Nr.›</a:t>
            </a:fld>
            <a:endParaRPr lang="de-CH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668A02-6999-5275-27A6-5CF48A78EA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7381" y="1777041"/>
            <a:ext cx="4823620" cy="10283307"/>
          </a:xfrm>
        </p:spPr>
        <p:txBody>
          <a:bodyPr/>
          <a:lstStyle>
            <a:lvl1pPr>
              <a:lnSpc>
                <a:spcPts val="3300"/>
              </a:lnSpc>
              <a:defRPr sz="2400"/>
            </a:lvl1pPr>
            <a:lvl2pPr>
              <a:lnSpc>
                <a:spcPts val="3300"/>
              </a:lnSpc>
              <a:defRPr sz="2400"/>
            </a:lvl2pPr>
            <a:lvl3pPr>
              <a:lnSpc>
                <a:spcPts val="3300"/>
              </a:lnSpc>
              <a:defRPr sz="2400"/>
            </a:lvl3pPr>
            <a:lvl4pPr>
              <a:lnSpc>
                <a:spcPts val="3300"/>
              </a:lnSpc>
              <a:defRPr sz="2400"/>
            </a:lvl4pPr>
            <a:lvl5pPr>
              <a:lnSpc>
                <a:spcPts val="3300"/>
              </a:lnSpc>
              <a:defRPr sz="2400"/>
            </a:lvl5pPr>
          </a:lstStyle>
          <a:p>
            <a:pPr lvl="0"/>
            <a:r>
              <a:rPr lang="de-CH" noProof="0" dirty="0"/>
              <a:t>Text/Inhalt einfügen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493BD4-EFC0-3AFF-65B3-5F3D2AA9F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7381" y="1268676"/>
            <a:ext cx="4824000" cy="386976"/>
          </a:xfrm>
        </p:spPr>
        <p:txBody>
          <a:bodyPr/>
          <a:lstStyle>
            <a:lvl1pPr>
              <a:defRPr sz="2400"/>
            </a:lvl1pPr>
          </a:lstStyle>
          <a:p>
            <a:r>
              <a:rPr lang="de-CH" noProof="0" dirty="0"/>
              <a:t>Hier ein Titel</a:t>
            </a:r>
          </a:p>
        </p:txBody>
      </p:sp>
    </p:spTree>
    <p:extLst>
      <p:ext uri="{BB962C8B-B14F-4D97-AF65-F5344CB8AC3E}">
        <p14:creationId xmlns:p14="http://schemas.microsoft.com/office/powerpoint/2010/main" val="993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-Slide dunkel">
    <p:bg>
      <p:bgPr>
        <a:solidFill>
          <a:srgbClr val="706F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 and white, ceiling, wall, fluorescent lamp&#10;&#10;Description automatically generated">
            <a:extLst>
              <a:ext uri="{FF2B5EF4-FFF2-40B4-BE49-F238E27FC236}">
                <a16:creationId xmlns:a16="http://schemas.microsoft.com/office/drawing/2014/main" id="{554025C8-0306-DE67-B2CC-CDC1373A7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8"/>
          <a:stretch/>
        </p:blipFill>
        <p:spPr>
          <a:xfrm>
            <a:off x="0" y="1"/>
            <a:ext cx="24384000" cy="13716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November 2023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Leitfaden: Einsatzführung</a:t>
            </a:r>
            <a:endParaRPr lang="de-C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D2B33E-2496-448C-9A84-7C1A1A5AD728}" type="slidenum">
              <a:rPr lang="de-CH" smtClean="0"/>
              <a:pPr/>
              <a:t>‹Nr.›</a:t>
            </a:fld>
            <a:endParaRPr lang="de-CH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19E7DC-4FF6-53D7-AB13-9168FCF04877}"/>
              </a:ext>
            </a:extLst>
          </p:cNvPr>
          <p:cNvCxnSpPr/>
          <p:nvPr userDrawn="1"/>
        </p:nvCxnSpPr>
        <p:spPr>
          <a:xfrm>
            <a:off x="635001" y="632884"/>
            <a:ext cx="231118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6AD0FC-A059-5FA4-7695-EDECFB28114D}"/>
              </a:ext>
            </a:extLst>
          </p:cNvPr>
          <p:cNvCxnSpPr>
            <a:cxnSpLocks/>
          </p:cNvCxnSpPr>
          <p:nvPr userDrawn="1"/>
        </p:nvCxnSpPr>
        <p:spPr>
          <a:xfrm>
            <a:off x="635001" y="13077827"/>
            <a:ext cx="231118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929444-8076-201B-5EEC-F6C072444A64}"/>
              </a:ext>
            </a:extLst>
          </p:cNvPr>
          <p:cNvCxnSpPr>
            <a:cxnSpLocks/>
          </p:cNvCxnSpPr>
          <p:nvPr userDrawn="1"/>
        </p:nvCxnSpPr>
        <p:spPr>
          <a:xfrm>
            <a:off x="634999" y="12361427"/>
            <a:ext cx="2311188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9A0A608-001D-46D2-BC80-8259E550272E}"/>
              </a:ext>
            </a:extLst>
          </p:cNvPr>
          <p:cNvSpPr txBox="1"/>
          <p:nvPr userDrawn="1"/>
        </p:nvSpPr>
        <p:spPr>
          <a:xfrm>
            <a:off x="634999" y="12361427"/>
            <a:ext cx="4826002" cy="71640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de-DE" sz="1800" noProof="0" dirty="0">
                <a:solidFill>
                  <a:schemeClr val="bg1"/>
                </a:solidFill>
              </a:rPr>
              <a:t>Gebäudeversicherung Thurgau	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76CE14F-B2ED-0880-A8BD-1B8E3E223D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32306" y="5056173"/>
            <a:ext cx="17517269" cy="3509329"/>
          </a:xfrm>
        </p:spPr>
        <p:txBody>
          <a:bodyPr anchor="b">
            <a:noAutofit/>
          </a:bodyPr>
          <a:lstStyle>
            <a:lvl1pPr algn="ctr">
              <a:lnSpc>
                <a:spcPts val="9000"/>
              </a:lnSpc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«Ein Zitat auf maximal </a:t>
            </a:r>
            <a:br>
              <a:rPr lang="de-CH" dirty="0"/>
            </a:br>
            <a:r>
              <a:rPr lang="de-CH" dirty="0"/>
              <a:t>drei Zeilen steht </a:t>
            </a:r>
            <a:br>
              <a:rPr lang="de-CH" dirty="0"/>
            </a:br>
            <a:r>
              <a:rPr lang="de-CH" dirty="0"/>
              <a:t>hier geschrieben.»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C6E2BFD-92DB-A6E1-8411-471854466B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32306" y="9039712"/>
            <a:ext cx="17517269" cy="433192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Max Muster, Firma XY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822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6F6F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7380" y="1268675"/>
            <a:ext cx="23110033" cy="71887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de-DE" noProof="0" dirty="0"/>
              <a:t>Hier ein Titel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380" y="1987549"/>
            <a:ext cx="23110033" cy="10072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First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1"/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2"/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3"/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4"/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5"/>
            <a:r>
              <a:rPr lang="de-DE" noProof="0" dirty="0"/>
              <a:t>6th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6"/>
            <a:r>
              <a:rPr lang="de-DE" noProof="0" dirty="0"/>
              <a:t>7th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7"/>
            <a:r>
              <a:rPr lang="de-DE" noProof="0" dirty="0"/>
              <a:t>8th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8"/>
            <a:r>
              <a:rPr lang="de-DE" noProof="0" dirty="0"/>
              <a:t>9th </a:t>
            </a:r>
            <a:r>
              <a:rPr lang="de-DE" noProof="0" dirty="0" err="1"/>
              <a:t>level</a:t>
            </a:r>
            <a:endParaRPr lang="de-D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8587" y="12361427"/>
            <a:ext cx="2003161" cy="71640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de-DE"/>
              <a:t>November 2023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8448" y="12361427"/>
            <a:ext cx="6389951" cy="71640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r>
              <a:rPr lang="de-CH"/>
              <a:t>Leitfaden: Einsatzführung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755100" y="12361427"/>
            <a:ext cx="1992313" cy="71640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800">
                <a:solidFill>
                  <a:schemeClr val="tx2"/>
                </a:solidFill>
              </a:defRPr>
            </a:lvl1pPr>
          </a:lstStyle>
          <a:p>
            <a:fld id="{8FD2B33E-2496-448C-9A84-7C1A1A5AD728}" type="slidenum">
              <a:rPr lang="de-CH" smtClean="0"/>
              <a:pPr/>
              <a:t>‹Nr.›</a:t>
            </a:fld>
            <a:endParaRPr lang="de-CH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4AD144-AB18-35BC-AF6E-1F6FFAAA730D}"/>
              </a:ext>
            </a:extLst>
          </p:cNvPr>
          <p:cNvCxnSpPr/>
          <p:nvPr userDrawn="1"/>
        </p:nvCxnSpPr>
        <p:spPr>
          <a:xfrm>
            <a:off x="635001" y="632884"/>
            <a:ext cx="231118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AB9669-81CC-A8F3-EAAD-B68FB74C5DAC}"/>
              </a:ext>
            </a:extLst>
          </p:cNvPr>
          <p:cNvCxnSpPr>
            <a:cxnSpLocks/>
          </p:cNvCxnSpPr>
          <p:nvPr userDrawn="1"/>
        </p:nvCxnSpPr>
        <p:spPr>
          <a:xfrm>
            <a:off x="635001" y="13077827"/>
            <a:ext cx="231118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1E8582-E9AB-A38B-6E3F-25C3B4D6E5A4}"/>
              </a:ext>
            </a:extLst>
          </p:cNvPr>
          <p:cNvCxnSpPr>
            <a:cxnSpLocks/>
          </p:cNvCxnSpPr>
          <p:nvPr userDrawn="1"/>
        </p:nvCxnSpPr>
        <p:spPr>
          <a:xfrm>
            <a:off x="634999" y="12361427"/>
            <a:ext cx="2311188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CA31694-D53D-DAEA-4835-098EEFE113F5}"/>
              </a:ext>
            </a:extLst>
          </p:cNvPr>
          <p:cNvSpPr txBox="1"/>
          <p:nvPr userDrawn="1"/>
        </p:nvSpPr>
        <p:spPr>
          <a:xfrm>
            <a:off x="634999" y="12361427"/>
            <a:ext cx="4826002" cy="716401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de-CH" sz="1800" noProof="0" dirty="0">
                <a:solidFill>
                  <a:schemeClr val="tx2"/>
                </a:solidFill>
              </a:rPr>
              <a:t>Gebäudeversicherung Thurgau	</a:t>
            </a:r>
          </a:p>
        </p:txBody>
      </p:sp>
    </p:spTree>
    <p:extLst>
      <p:ext uri="{BB962C8B-B14F-4D97-AF65-F5344CB8AC3E}">
        <p14:creationId xmlns:p14="http://schemas.microsoft.com/office/powerpoint/2010/main" val="39668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8" r:id="rId3"/>
    <p:sldLayoutId id="2147483677" r:id="rId4"/>
    <p:sldLayoutId id="2147483674" r:id="rId5"/>
    <p:sldLayoutId id="2147483679" r:id="rId6"/>
    <p:sldLayoutId id="2147483680" r:id="rId7"/>
    <p:sldLayoutId id="2147483681" r:id="rId8"/>
    <p:sldLayoutId id="2147483682" r:id="rId9"/>
    <p:sldLayoutId id="2147483685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ts val="5200"/>
        </a:lnSpc>
        <a:spcBef>
          <a:spcPts val="0"/>
        </a:spcBef>
        <a:buFont typeface="Arial" panose="020B0604020202020204" pitchFamily="34" charset="0"/>
        <a:buNone/>
        <a:defRPr sz="4000" kern="1200">
          <a:solidFill>
            <a:schemeClr val="tx2"/>
          </a:solidFill>
          <a:latin typeface="+mn-lt"/>
          <a:ea typeface="+mn-ea"/>
          <a:cs typeface="+mn-cs"/>
        </a:defRPr>
      </a:lvl1pPr>
      <a:lvl2pPr marL="504000" indent="-504000" algn="l" defTabSz="1828800" rtl="0" eaLnBrk="1" latinLnBrk="0" hangingPunct="1">
        <a:lnSpc>
          <a:spcPts val="6300"/>
        </a:lnSpc>
        <a:spcBef>
          <a:spcPts val="0"/>
        </a:spcBef>
        <a:buFont typeface="Arial" panose="020B0604020202020204" pitchFamily="34" charset="0"/>
        <a:buChar char="‒"/>
        <a:defRPr sz="4000" kern="1200">
          <a:solidFill>
            <a:schemeClr val="tx2"/>
          </a:solidFill>
          <a:latin typeface="+mn-lt"/>
          <a:ea typeface="+mn-ea"/>
          <a:cs typeface="+mn-cs"/>
        </a:defRPr>
      </a:lvl2pPr>
      <a:lvl3pPr marL="1008000" indent="-504000" algn="l" defTabSz="1828800" rtl="0" eaLnBrk="1" latinLnBrk="0" hangingPunct="1">
        <a:lnSpc>
          <a:spcPts val="5200"/>
        </a:lnSpc>
        <a:spcBef>
          <a:spcPts val="0"/>
        </a:spcBef>
        <a:buFont typeface="Arial" panose="020B0604020202020204" pitchFamily="34" charset="0"/>
        <a:buChar char="‒"/>
        <a:defRPr sz="4000" kern="1200">
          <a:solidFill>
            <a:schemeClr val="tx2"/>
          </a:solidFill>
          <a:latin typeface="+mn-lt"/>
          <a:ea typeface="+mn-ea"/>
          <a:cs typeface="+mn-cs"/>
        </a:defRPr>
      </a:lvl3pPr>
      <a:lvl4pPr marL="1512000" indent="-504000" algn="l" defTabSz="1828800" rtl="0" eaLnBrk="1" latinLnBrk="0" hangingPunct="1">
        <a:lnSpc>
          <a:spcPts val="5200"/>
        </a:lnSpc>
        <a:spcBef>
          <a:spcPts val="0"/>
        </a:spcBef>
        <a:buFont typeface="Arial" panose="020B0604020202020204" pitchFamily="34" charset="0"/>
        <a:buChar char="‒"/>
        <a:defRPr sz="4000" kern="1200">
          <a:solidFill>
            <a:schemeClr val="tx2"/>
          </a:solidFill>
          <a:latin typeface="+mn-lt"/>
          <a:ea typeface="+mn-ea"/>
          <a:cs typeface="+mn-cs"/>
        </a:defRPr>
      </a:lvl4pPr>
      <a:lvl5pPr marL="2016000" indent="-504000" algn="l" defTabSz="1828800" rtl="0" eaLnBrk="1" latinLnBrk="0" hangingPunct="1">
        <a:lnSpc>
          <a:spcPts val="5200"/>
        </a:lnSpc>
        <a:spcBef>
          <a:spcPts val="0"/>
        </a:spcBef>
        <a:buFont typeface="Arial" panose="020B0604020202020204" pitchFamily="34" charset="0"/>
        <a:buChar char="‒"/>
        <a:defRPr sz="4000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1828800" rtl="0" eaLnBrk="1" latinLnBrk="0" hangingPunct="1">
        <a:lnSpc>
          <a:spcPts val="3300"/>
        </a:lnSpc>
        <a:spcBef>
          <a:spcPts val="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1828800" rtl="0" eaLnBrk="1" latinLnBrk="0" hangingPunct="1">
        <a:lnSpc>
          <a:spcPts val="3300"/>
        </a:lnSpc>
        <a:spcBef>
          <a:spcPts val="0"/>
        </a:spcBef>
        <a:buFont typeface="Arial" panose="020B0604020202020204" pitchFamily="34" charset="0"/>
        <a:buNone/>
        <a:defRPr sz="2400" b="1" kern="1200">
          <a:solidFill>
            <a:schemeClr val="tx2"/>
          </a:solidFill>
          <a:latin typeface="+mn-lt"/>
          <a:ea typeface="+mn-ea"/>
          <a:cs typeface="+mn-cs"/>
        </a:defRPr>
      </a:lvl7pPr>
      <a:lvl8pPr marL="360000" indent="-360000" algn="l" defTabSz="1828800" rtl="0" eaLnBrk="1" latinLnBrk="0" hangingPunct="1">
        <a:lnSpc>
          <a:spcPts val="4300"/>
        </a:lnSpc>
        <a:spcBef>
          <a:spcPts val="0"/>
        </a:spcBef>
        <a:buFont typeface="Arial" panose="020B0604020202020204" pitchFamily="34" charset="0"/>
        <a:buChar char="‒"/>
        <a:defRPr sz="2400" kern="1200">
          <a:solidFill>
            <a:schemeClr val="tx2"/>
          </a:solidFill>
          <a:latin typeface="+mn-lt"/>
          <a:ea typeface="+mn-ea"/>
          <a:cs typeface="+mn-cs"/>
        </a:defRPr>
      </a:lvl8pPr>
      <a:lvl9pPr marL="720000" indent="-360000" algn="l" defTabSz="1828800" rtl="0" eaLnBrk="1" latinLnBrk="0" hangingPunct="1">
        <a:lnSpc>
          <a:spcPts val="4300"/>
        </a:lnSpc>
        <a:spcBef>
          <a:spcPts val="0"/>
        </a:spcBef>
        <a:buFont typeface="Arial" panose="020B0604020202020204" pitchFamily="34" charset="0"/>
        <a:buChar char="‒"/>
        <a:defRPr sz="2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6" userDrawn="1">
          <p15:clr>
            <a:srgbClr val="F26B43"/>
          </p15:clr>
        </p15:guide>
        <p15:guide id="2" pos="400" userDrawn="1">
          <p15:clr>
            <a:srgbClr val="F26B43"/>
          </p15:clr>
        </p15:guide>
        <p15:guide id="3" pos="14960" userDrawn="1">
          <p15:clr>
            <a:srgbClr val="F26B43"/>
          </p15:clr>
        </p15:guide>
        <p15:guide id="4" orient="horz" pos="8239" userDrawn="1">
          <p15:clr>
            <a:srgbClr val="F26B43"/>
          </p15:clr>
        </p15:guide>
        <p15:guide id="5" pos="7680" userDrawn="1">
          <p15:clr>
            <a:srgbClr val="F26B43"/>
          </p15:clr>
        </p15:guide>
        <p15:guide id="6" pos="7280" userDrawn="1">
          <p15:clr>
            <a:srgbClr val="F26B43"/>
          </p15:clr>
        </p15:guide>
        <p15:guide id="7" pos="8080" userDrawn="1">
          <p15:clr>
            <a:srgbClr val="F26B43"/>
          </p15:clr>
        </p15:guide>
        <p15:guide id="8" pos="4240" userDrawn="1">
          <p15:clr>
            <a:srgbClr val="F26B43"/>
          </p15:clr>
        </p15:guide>
        <p15:guide id="9" pos="3440" userDrawn="1">
          <p15:clr>
            <a:srgbClr val="F26B43"/>
          </p15:clr>
        </p15:guide>
        <p15:guide id="10" pos="11119" userDrawn="1">
          <p15:clr>
            <a:srgbClr val="F26B43"/>
          </p15:clr>
        </p15:guide>
        <p15:guide id="11" pos="119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GIF"/><Relationship Id="rId4" Type="http://schemas.openxmlformats.org/officeDocument/2006/relationships/image" Target="../media/image20.png"/><Relationship Id="rId9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23.GI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gif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3C39A2-6F15-77A7-C0F0-60DFDE7E60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D6572A-F9FC-868D-0F74-619FE3B7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BACDEB-162F-4FB8-AFDD-C8BC6884F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876B93B-8E4E-3105-6A7B-B6433786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smtClean="0"/>
              <a:pPr/>
              <a:t>1</a:t>
            </a:fld>
            <a:endParaRPr lang="de-CH" dirty="0"/>
          </a:p>
        </p:txBody>
      </p:sp>
      <p:pic>
        <p:nvPicPr>
          <p:cNvPr id="10" name="Bildplatzhalter 9" descr="Ein Bild, das Warnkleidung, Arbeitskleidung, Schutzhelm, Kleidung enthält.&#10;&#10;Automatisch generierte Beschreibung">
            <a:extLst>
              <a:ext uri="{FF2B5EF4-FFF2-40B4-BE49-F238E27FC236}">
                <a16:creationId xmlns:a16="http://schemas.microsoft.com/office/drawing/2014/main" id="{46443654-A59F-7FF6-A81A-CB92D602EE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3076"/>
          <a:stretch>
            <a:fillRect/>
          </a:stretch>
        </p:blipFill>
        <p:spPr>
          <a:xfrm>
            <a:off x="14931098" y="776288"/>
            <a:ext cx="6724650" cy="1053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rafik 87">
            <a:extLst>
              <a:ext uri="{FF2B5EF4-FFF2-40B4-BE49-F238E27FC236}">
                <a16:creationId xmlns:a16="http://schemas.microsoft.com/office/drawing/2014/main" id="{6E8771B8-9832-334E-716B-5C855905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63" y="653625"/>
            <a:ext cx="18211800" cy="11630025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28F49449-6483-5944-ABE8-093BB56C1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9282" y="6173468"/>
            <a:ext cx="415732" cy="59034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0EB74-D022-CB78-14EB-5FA899AD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30AFA-7D0E-8B10-DEF3-D751074F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6FBA4-608D-32AC-4942-DB7A5ED3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smtClean="0"/>
              <a:pPr/>
              <a:t>10</a:t>
            </a:fld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E8D999-AB77-1A16-2FAD-76D2957B5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b="1" dirty="0">
                <a:solidFill>
                  <a:schemeClr val="tx1"/>
                </a:solidFill>
              </a:rPr>
              <a:t>Standort EL vor dem Objekt einnehmen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92C34-23CE-E4F2-0C0A-B9AA3366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2. Führungsstandort beziehen und Entschluss</a:t>
            </a:r>
          </a:p>
        </p:txBody>
      </p:sp>
      <p:sp>
        <p:nvSpPr>
          <p:cNvPr id="22" name="Textfeld 38">
            <a:extLst>
              <a:ext uri="{FF2B5EF4-FFF2-40B4-BE49-F238E27FC236}">
                <a16:creationId xmlns:a16="http://schemas.microsoft.com/office/drawing/2014/main" id="{16B3BB0C-1A42-2521-58B8-654B4386C085}"/>
              </a:ext>
            </a:extLst>
          </p:cNvPr>
          <p:cNvSpPr txBox="1"/>
          <p:nvPr/>
        </p:nvSpPr>
        <p:spPr>
          <a:xfrm>
            <a:off x="13684080" y="7830054"/>
            <a:ext cx="138093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08B08B9-C9B8-4FAE-C3D6-596ABFBA4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5900" y="7875952"/>
            <a:ext cx="1662112" cy="1045401"/>
          </a:xfrm>
          <a:prstGeom prst="rect">
            <a:avLst/>
          </a:prstGeom>
        </p:spPr>
      </p:pic>
      <p:sp>
        <p:nvSpPr>
          <p:cNvPr id="2" name="Oval 310">
            <a:extLst>
              <a:ext uri="{FF2B5EF4-FFF2-40B4-BE49-F238E27FC236}">
                <a16:creationId xmlns:a16="http://schemas.microsoft.com/office/drawing/2014/main" id="{6E4B8C04-58A5-0463-2C6D-F6D1ED69F081}"/>
              </a:ext>
            </a:extLst>
          </p:cNvPr>
          <p:cNvSpPr/>
          <p:nvPr/>
        </p:nvSpPr>
        <p:spPr>
          <a:xfrm>
            <a:off x="9036372" y="9531723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1</a:t>
            </a:r>
            <a:endParaRPr lang="de-CH" sz="2400" dirty="0" err="1"/>
          </a:p>
        </p:txBody>
      </p:sp>
      <p:sp>
        <p:nvSpPr>
          <p:cNvPr id="20" name="Oval 310">
            <a:extLst>
              <a:ext uri="{FF2B5EF4-FFF2-40B4-BE49-F238E27FC236}">
                <a16:creationId xmlns:a16="http://schemas.microsoft.com/office/drawing/2014/main" id="{768498D1-7C3B-13C8-ED72-7B2BC1841957}"/>
              </a:ext>
            </a:extLst>
          </p:cNvPr>
          <p:cNvSpPr/>
          <p:nvPr/>
        </p:nvSpPr>
        <p:spPr>
          <a:xfrm>
            <a:off x="2689752" y="2083250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1</a:t>
            </a:r>
            <a:endParaRPr lang="de-CH" sz="2400" dirty="0" err="1"/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8E460A47-5AAF-012B-6C28-4D231DE125AC}"/>
              </a:ext>
            </a:extLst>
          </p:cNvPr>
          <p:cNvGrpSpPr/>
          <p:nvPr/>
        </p:nvGrpSpPr>
        <p:grpSpPr>
          <a:xfrm>
            <a:off x="13418344" y="6468638"/>
            <a:ext cx="7460456" cy="1494262"/>
            <a:chOff x="13418344" y="6468638"/>
            <a:chExt cx="7460456" cy="1494262"/>
          </a:xfrm>
        </p:grpSpPr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CE57D71E-0145-8E8A-2D71-825F13382D1B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7248525"/>
              <a:ext cx="7315200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42745BCF-53D5-0131-E67B-5DD25E1381E5}"/>
                </a:ext>
              </a:extLst>
            </p:cNvPr>
            <p:cNvCxnSpPr>
              <a:cxnSpLocks/>
            </p:cNvCxnSpPr>
            <p:nvPr/>
          </p:nvCxnSpPr>
          <p:spPr>
            <a:xfrm>
              <a:off x="20878800" y="7248525"/>
              <a:ext cx="0" cy="714375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9276221D-29EA-E044-59B6-2DA05217E422}"/>
                </a:ext>
              </a:extLst>
            </p:cNvPr>
            <p:cNvGrpSpPr/>
            <p:nvPr/>
          </p:nvGrpSpPr>
          <p:grpSpPr>
            <a:xfrm>
              <a:off x="13418344" y="6468638"/>
              <a:ext cx="323850" cy="784622"/>
              <a:chOff x="13096875" y="6463903"/>
              <a:chExt cx="323850" cy="784622"/>
            </a:xfrm>
          </p:grpSpPr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C72F9D91-BA73-ADE5-5EF7-555CEFA54C89}"/>
                  </a:ext>
                </a:extLst>
              </p:cNvPr>
              <p:cNvCxnSpPr/>
              <p:nvPr/>
            </p:nvCxnSpPr>
            <p:spPr>
              <a:xfrm>
                <a:off x="13258800" y="6467475"/>
                <a:ext cx="0" cy="781050"/>
              </a:xfrm>
              <a:prstGeom prst="line">
                <a:avLst/>
              </a:prstGeom>
              <a:ln w="28575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9733E87F-7EF3-663F-4F85-CB1ACE7D3789}"/>
                  </a:ext>
                </a:extLst>
              </p:cNvPr>
              <p:cNvGrpSpPr/>
              <p:nvPr/>
            </p:nvGrpSpPr>
            <p:grpSpPr>
              <a:xfrm>
                <a:off x="13096875" y="6463903"/>
                <a:ext cx="323850" cy="178594"/>
                <a:chOff x="16287750" y="6679406"/>
                <a:chExt cx="323850" cy="178594"/>
              </a:xfrm>
            </p:grpSpPr>
            <p:cxnSp>
              <p:nvCxnSpPr>
                <p:cNvPr id="34" name="Gerader Verbinder 33">
                  <a:extLst>
                    <a:ext uri="{FF2B5EF4-FFF2-40B4-BE49-F238E27FC236}">
                      <a16:creationId xmlns:a16="http://schemas.microsoft.com/office/drawing/2014/main" id="{DEC1B692-D718-D223-37C7-FC97D36669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94931" y="6679406"/>
                  <a:ext cx="0" cy="17859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36">
                  <a:extLst>
                    <a:ext uri="{FF2B5EF4-FFF2-40B4-BE49-F238E27FC236}">
                      <a16:creationId xmlns:a16="http://schemas.microsoft.com/office/drawing/2014/main" id="{9E1C6F1A-07A0-2C15-893A-8623E14A9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304419" y="6679406"/>
                  <a:ext cx="0" cy="17859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157A581E-6C7C-4F6E-E3DF-6FE832B62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287750" y="6858000"/>
                  <a:ext cx="323850" cy="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6" name="Grafik 85">
            <a:extLst>
              <a:ext uri="{FF2B5EF4-FFF2-40B4-BE49-F238E27FC236}">
                <a16:creationId xmlns:a16="http://schemas.microsoft.com/office/drawing/2014/main" id="{7E511C9C-F862-6254-3B22-68122F1EA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2727" y="7516259"/>
            <a:ext cx="595553" cy="1729939"/>
          </a:xfrm>
          <a:prstGeom prst="rect">
            <a:avLst/>
          </a:prstGeom>
        </p:spPr>
      </p:pic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BC1AA8F0-910C-18EA-7878-5259E2744D83}"/>
              </a:ext>
            </a:extLst>
          </p:cNvPr>
          <p:cNvGrpSpPr/>
          <p:nvPr/>
        </p:nvGrpSpPr>
        <p:grpSpPr>
          <a:xfrm>
            <a:off x="11893550" y="3759200"/>
            <a:ext cx="3171465" cy="2709438"/>
            <a:chOff x="11893550" y="3759200"/>
            <a:chExt cx="3171465" cy="2709438"/>
          </a:xfrm>
        </p:grpSpPr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8E66BA09-7DE1-1ADE-E811-E349191B1EFA}"/>
                </a:ext>
              </a:extLst>
            </p:cNvPr>
            <p:cNvCxnSpPr>
              <a:cxnSpLocks/>
            </p:cNvCxnSpPr>
            <p:nvPr/>
          </p:nvCxnSpPr>
          <p:spPr>
            <a:xfrm>
              <a:off x="13435013" y="6131852"/>
              <a:ext cx="0" cy="336786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449B0099-E2EC-A914-F87E-D4476F6E9B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93550" y="5207000"/>
              <a:ext cx="133985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0EDC7969-11F6-78C8-688B-FE03C4CE968B}"/>
                </a:ext>
              </a:extLst>
            </p:cNvPr>
            <p:cNvCxnSpPr>
              <a:cxnSpLocks/>
            </p:cNvCxnSpPr>
            <p:nvPr/>
          </p:nvCxnSpPr>
          <p:spPr>
            <a:xfrm>
              <a:off x="13233400" y="5207000"/>
              <a:ext cx="0" cy="924852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37D57C68-D485-3FC6-EE2F-17C24CB6AF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27148" y="6131852"/>
              <a:ext cx="207865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CC8F3550-7F60-6E82-D3D4-AED00B05CA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04662" y="3771900"/>
              <a:ext cx="0" cy="143510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DC3BA279-67FD-FA25-B55D-0361984767E2}"/>
                </a:ext>
              </a:extLst>
            </p:cNvPr>
            <p:cNvCxnSpPr>
              <a:cxnSpLocks/>
            </p:cNvCxnSpPr>
            <p:nvPr/>
          </p:nvCxnSpPr>
          <p:spPr>
            <a:xfrm>
              <a:off x="11893550" y="3759200"/>
              <a:ext cx="3171465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F728FBCD-846F-741C-8C2D-C21A90595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53825" y="8000935"/>
            <a:ext cx="6477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5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5E-6 L -0.49271 0.099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35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rafik 87">
            <a:extLst>
              <a:ext uri="{FF2B5EF4-FFF2-40B4-BE49-F238E27FC236}">
                <a16:creationId xmlns:a16="http://schemas.microsoft.com/office/drawing/2014/main" id="{6E8771B8-9832-334E-716B-5C855905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63" y="653625"/>
            <a:ext cx="18211800" cy="11630025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28F49449-6483-5944-ABE8-093BB56C1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9282" y="6173468"/>
            <a:ext cx="415732" cy="59034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0EB74-D022-CB78-14EB-5FA899AD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30AFA-7D0E-8B10-DEF3-D751074F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6FBA4-608D-32AC-4942-DB7A5ED3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E8D999-AB77-1A16-2FAD-76D2957B5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dirty="0"/>
              <a:t>Standort EL vor dem Objekt einnehmen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b="1" dirty="0">
                <a:solidFill>
                  <a:schemeClr val="tx1"/>
                </a:solidFill>
              </a:rPr>
              <a:t>Standort Patienten -Sammelstelle definieren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92C34-23CE-E4F2-0C0A-B9AA3366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2. Führungsstandort beziehen und Entschluss</a:t>
            </a:r>
          </a:p>
        </p:txBody>
      </p:sp>
      <p:sp>
        <p:nvSpPr>
          <p:cNvPr id="22" name="Textfeld 38">
            <a:extLst>
              <a:ext uri="{FF2B5EF4-FFF2-40B4-BE49-F238E27FC236}">
                <a16:creationId xmlns:a16="http://schemas.microsoft.com/office/drawing/2014/main" id="{16B3BB0C-1A42-2521-58B8-654B4386C085}"/>
              </a:ext>
            </a:extLst>
          </p:cNvPr>
          <p:cNvSpPr txBox="1"/>
          <p:nvPr/>
        </p:nvSpPr>
        <p:spPr>
          <a:xfrm>
            <a:off x="13684080" y="7830054"/>
            <a:ext cx="138093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08B08B9-C9B8-4FAE-C3D6-596ABFBA4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5900" y="7875952"/>
            <a:ext cx="1662112" cy="104540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D8E1FEB-C5FF-CE1D-BAFA-AFB62EA45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787" y="9364773"/>
            <a:ext cx="647700" cy="885825"/>
          </a:xfrm>
          <a:prstGeom prst="rect">
            <a:avLst/>
          </a:prstGeom>
        </p:spPr>
      </p:pic>
      <p:sp>
        <p:nvSpPr>
          <p:cNvPr id="2" name="Oval 310">
            <a:extLst>
              <a:ext uri="{FF2B5EF4-FFF2-40B4-BE49-F238E27FC236}">
                <a16:creationId xmlns:a16="http://schemas.microsoft.com/office/drawing/2014/main" id="{6E4B8C04-58A5-0463-2C6D-F6D1ED69F081}"/>
              </a:ext>
            </a:extLst>
          </p:cNvPr>
          <p:cNvSpPr/>
          <p:nvPr/>
        </p:nvSpPr>
        <p:spPr>
          <a:xfrm>
            <a:off x="7233840" y="3632352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2</a:t>
            </a:r>
            <a:endParaRPr lang="de-CH" sz="2400" dirty="0" err="1"/>
          </a:p>
        </p:txBody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7FEFCFE4-2CEB-51C1-8A8E-F631BB7AE5AE}"/>
              </a:ext>
            </a:extLst>
          </p:cNvPr>
          <p:cNvGrpSpPr/>
          <p:nvPr/>
        </p:nvGrpSpPr>
        <p:grpSpPr>
          <a:xfrm>
            <a:off x="7457787" y="4888122"/>
            <a:ext cx="524449" cy="956681"/>
            <a:chOff x="8839200" y="6816127"/>
            <a:chExt cx="685800" cy="1251011"/>
          </a:xfrm>
        </p:grpSpPr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29EB7543-FA29-0F12-034E-F351CEDCDEC3}"/>
                </a:ext>
              </a:extLst>
            </p:cNvPr>
            <p:cNvSpPr/>
            <p:nvPr/>
          </p:nvSpPr>
          <p:spPr>
            <a:xfrm>
              <a:off x="8839200" y="6816127"/>
              <a:ext cx="685800" cy="1251011"/>
            </a:xfrm>
            <a:prstGeom prst="rect">
              <a:avLst/>
            </a:prstGeom>
            <a:noFill/>
            <a:ln w="28575">
              <a:solidFill>
                <a:srgbClr val="007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endParaRPr lang="de-CH" sz="1500" dirty="0" err="1">
                <a:latin typeface="ABC Favorit Book" panose="020B0404030202060203" pitchFamily="34" charset="0"/>
              </a:endParaRPr>
            </a:p>
          </p:txBody>
        </p:sp>
        <p:cxnSp>
          <p:nvCxnSpPr>
            <p:cNvPr id="17" name="Straight Connector 20">
              <a:extLst>
                <a:ext uri="{FF2B5EF4-FFF2-40B4-BE49-F238E27FC236}">
                  <a16:creationId xmlns:a16="http://schemas.microsoft.com/office/drawing/2014/main" id="{F58570E1-973B-C5FE-3304-E9FA9A01F9CB}"/>
                </a:ext>
              </a:extLst>
            </p:cNvPr>
            <p:cNvCxnSpPr>
              <a:stCxn id="16" idx="0"/>
              <a:endCxn id="16" idx="2"/>
            </p:cNvCxnSpPr>
            <p:nvPr/>
          </p:nvCxnSpPr>
          <p:spPr>
            <a:xfrm>
              <a:off x="9182100" y="6816127"/>
              <a:ext cx="0" cy="1251011"/>
            </a:xfrm>
            <a:prstGeom prst="line">
              <a:avLst/>
            </a:prstGeom>
            <a:noFill/>
            <a:ln w="28575">
              <a:solidFill>
                <a:srgbClr val="007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35">
              <a:extLst>
                <a:ext uri="{FF2B5EF4-FFF2-40B4-BE49-F238E27FC236}">
                  <a16:creationId xmlns:a16="http://schemas.microsoft.com/office/drawing/2014/main" id="{60C3ED58-1865-EDEC-82A6-4389C1A9DD5A}"/>
                </a:ext>
              </a:extLst>
            </p:cNvPr>
            <p:cNvCxnSpPr>
              <a:cxnSpLocks/>
              <a:stCxn id="16" idx="1"/>
              <a:endCxn id="16" idx="3"/>
            </p:cNvCxnSpPr>
            <p:nvPr/>
          </p:nvCxnSpPr>
          <p:spPr>
            <a:xfrm>
              <a:off x="8839200" y="7441633"/>
              <a:ext cx="685800" cy="0"/>
            </a:xfrm>
            <a:prstGeom prst="line">
              <a:avLst/>
            </a:prstGeom>
            <a:noFill/>
            <a:ln w="28575">
              <a:solidFill>
                <a:srgbClr val="007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0" name="Oval 310">
            <a:extLst>
              <a:ext uri="{FF2B5EF4-FFF2-40B4-BE49-F238E27FC236}">
                <a16:creationId xmlns:a16="http://schemas.microsoft.com/office/drawing/2014/main" id="{768498D1-7C3B-13C8-ED72-7B2BC1841957}"/>
              </a:ext>
            </a:extLst>
          </p:cNvPr>
          <p:cNvSpPr/>
          <p:nvPr/>
        </p:nvSpPr>
        <p:spPr>
          <a:xfrm>
            <a:off x="2689752" y="4130012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2</a:t>
            </a:r>
            <a:endParaRPr lang="de-CH" sz="2400" dirty="0" err="1"/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8E460A47-5AAF-012B-6C28-4D231DE125AC}"/>
              </a:ext>
            </a:extLst>
          </p:cNvPr>
          <p:cNvGrpSpPr/>
          <p:nvPr/>
        </p:nvGrpSpPr>
        <p:grpSpPr>
          <a:xfrm>
            <a:off x="13418344" y="6468638"/>
            <a:ext cx="7460456" cy="1494262"/>
            <a:chOff x="13418344" y="6468638"/>
            <a:chExt cx="7460456" cy="1494262"/>
          </a:xfrm>
        </p:grpSpPr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CE57D71E-0145-8E8A-2D71-825F13382D1B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7248525"/>
              <a:ext cx="7315200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42745BCF-53D5-0131-E67B-5DD25E1381E5}"/>
                </a:ext>
              </a:extLst>
            </p:cNvPr>
            <p:cNvCxnSpPr>
              <a:cxnSpLocks/>
            </p:cNvCxnSpPr>
            <p:nvPr/>
          </p:nvCxnSpPr>
          <p:spPr>
            <a:xfrm>
              <a:off x="20878800" y="7248525"/>
              <a:ext cx="0" cy="714375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9276221D-29EA-E044-59B6-2DA05217E422}"/>
                </a:ext>
              </a:extLst>
            </p:cNvPr>
            <p:cNvGrpSpPr/>
            <p:nvPr/>
          </p:nvGrpSpPr>
          <p:grpSpPr>
            <a:xfrm>
              <a:off x="13418344" y="6468638"/>
              <a:ext cx="323850" cy="784622"/>
              <a:chOff x="13096875" y="6463903"/>
              <a:chExt cx="323850" cy="784622"/>
            </a:xfrm>
          </p:grpSpPr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C72F9D91-BA73-ADE5-5EF7-555CEFA54C89}"/>
                  </a:ext>
                </a:extLst>
              </p:cNvPr>
              <p:cNvCxnSpPr/>
              <p:nvPr/>
            </p:nvCxnSpPr>
            <p:spPr>
              <a:xfrm>
                <a:off x="13258800" y="6467475"/>
                <a:ext cx="0" cy="781050"/>
              </a:xfrm>
              <a:prstGeom prst="line">
                <a:avLst/>
              </a:prstGeom>
              <a:ln w="28575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9733E87F-7EF3-663F-4F85-CB1ACE7D3789}"/>
                  </a:ext>
                </a:extLst>
              </p:cNvPr>
              <p:cNvGrpSpPr/>
              <p:nvPr/>
            </p:nvGrpSpPr>
            <p:grpSpPr>
              <a:xfrm>
                <a:off x="13096875" y="6463903"/>
                <a:ext cx="323850" cy="178594"/>
                <a:chOff x="16287750" y="6679406"/>
                <a:chExt cx="323850" cy="178594"/>
              </a:xfrm>
            </p:grpSpPr>
            <p:cxnSp>
              <p:nvCxnSpPr>
                <p:cNvPr id="34" name="Gerader Verbinder 33">
                  <a:extLst>
                    <a:ext uri="{FF2B5EF4-FFF2-40B4-BE49-F238E27FC236}">
                      <a16:creationId xmlns:a16="http://schemas.microsoft.com/office/drawing/2014/main" id="{DEC1B692-D718-D223-37C7-FC97D36669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94931" y="6679406"/>
                  <a:ext cx="0" cy="17859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36">
                  <a:extLst>
                    <a:ext uri="{FF2B5EF4-FFF2-40B4-BE49-F238E27FC236}">
                      <a16:creationId xmlns:a16="http://schemas.microsoft.com/office/drawing/2014/main" id="{9E1C6F1A-07A0-2C15-893A-8623E14A9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304419" y="6679406"/>
                  <a:ext cx="0" cy="17859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157A581E-6C7C-4F6E-E3DF-6FE832B62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287750" y="6858000"/>
                  <a:ext cx="323850" cy="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6" name="Grafik 85">
            <a:extLst>
              <a:ext uri="{FF2B5EF4-FFF2-40B4-BE49-F238E27FC236}">
                <a16:creationId xmlns:a16="http://schemas.microsoft.com/office/drawing/2014/main" id="{7E511C9C-F862-6254-3B22-68122F1EA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52727" y="7516259"/>
            <a:ext cx="595553" cy="1729939"/>
          </a:xfrm>
          <a:prstGeom prst="rect">
            <a:avLst/>
          </a:prstGeom>
        </p:spPr>
      </p:pic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BC1AA8F0-910C-18EA-7878-5259E2744D83}"/>
              </a:ext>
            </a:extLst>
          </p:cNvPr>
          <p:cNvGrpSpPr/>
          <p:nvPr/>
        </p:nvGrpSpPr>
        <p:grpSpPr>
          <a:xfrm>
            <a:off x="11893550" y="3759200"/>
            <a:ext cx="3171465" cy="2709438"/>
            <a:chOff x="11893550" y="3759200"/>
            <a:chExt cx="3171465" cy="2709438"/>
          </a:xfrm>
        </p:grpSpPr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8E66BA09-7DE1-1ADE-E811-E349191B1EFA}"/>
                </a:ext>
              </a:extLst>
            </p:cNvPr>
            <p:cNvCxnSpPr>
              <a:cxnSpLocks/>
            </p:cNvCxnSpPr>
            <p:nvPr/>
          </p:nvCxnSpPr>
          <p:spPr>
            <a:xfrm>
              <a:off x="13435013" y="6131852"/>
              <a:ext cx="0" cy="336786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449B0099-E2EC-A914-F87E-D4476F6E9B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93550" y="5207000"/>
              <a:ext cx="133985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0EDC7969-11F6-78C8-688B-FE03C4CE968B}"/>
                </a:ext>
              </a:extLst>
            </p:cNvPr>
            <p:cNvCxnSpPr>
              <a:cxnSpLocks/>
            </p:cNvCxnSpPr>
            <p:nvPr/>
          </p:nvCxnSpPr>
          <p:spPr>
            <a:xfrm>
              <a:off x="13233400" y="5207000"/>
              <a:ext cx="0" cy="924852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37D57C68-D485-3FC6-EE2F-17C24CB6AF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27148" y="6131852"/>
              <a:ext cx="207865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CC8F3550-7F60-6E82-D3D4-AED00B05CA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04662" y="3771900"/>
              <a:ext cx="0" cy="143510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DC3BA279-67FD-FA25-B55D-0361984767E2}"/>
                </a:ext>
              </a:extLst>
            </p:cNvPr>
            <p:cNvCxnSpPr>
              <a:cxnSpLocks/>
            </p:cNvCxnSpPr>
            <p:nvPr/>
          </p:nvCxnSpPr>
          <p:spPr>
            <a:xfrm>
              <a:off x="11893550" y="3759200"/>
              <a:ext cx="3171465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937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rafik 87">
            <a:extLst>
              <a:ext uri="{FF2B5EF4-FFF2-40B4-BE49-F238E27FC236}">
                <a16:creationId xmlns:a16="http://schemas.microsoft.com/office/drawing/2014/main" id="{6E8771B8-9832-334E-716B-5C855905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63" y="653625"/>
            <a:ext cx="18211800" cy="11630025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28F49449-6483-5944-ABE8-093BB56C1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9282" y="6173468"/>
            <a:ext cx="415732" cy="59034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0EB74-D022-CB78-14EB-5FA899AD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30AFA-7D0E-8B10-DEF3-D751074F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6FBA4-608D-32AC-4942-DB7A5ED3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smtClean="0"/>
              <a:pPr/>
              <a:t>12</a:t>
            </a:fld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E8D999-AB77-1A16-2FAD-76D2957B5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dirty="0"/>
              <a:t>Standort EL vor dem Objekt einnehmen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dirty="0"/>
              <a:t>Standort Patienten - Sammelstelle definieren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b="1" dirty="0">
                <a:solidFill>
                  <a:schemeClr val="tx1"/>
                </a:solidFill>
              </a:rPr>
              <a:t>Standort Atemschutzpool definieren und befehlen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92C34-23CE-E4F2-0C0A-B9AA3366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2. Führungsstandort beziehen und Entschluss</a:t>
            </a:r>
          </a:p>
        </p:txBody>
      </p:sp>
      <p:sp>
        <p:nvSpPr>
          <p:cNvPr id="22" name="Textfeld 38">
            <a:extLst>
              <a:ext uri="{FF2B5EF4-FFF2-40B4-BE49-F238E27FC236}">
                <a16:creationId xmlns:a16="http://schemas.microsoft.com/office/drawing/2014/main" id="{16B3BB0C-1A42-2521-58B8-654B4386C085}"/>
              </a:ext>
            </a:extLst>
          </p:cNvPr>
          <p:cNvSpPr txBox="1"/>
          <p:nvPr/>
        </p:nvSpPr>
        <p:spPr>
          <a:xfrm>
            <a:off x="13684080" y="7830054"/>
            <a:ext cx="138093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08B08B9-C9B8-4FAE-C3D6-596ABFBA4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5900" y="7875952"/>
            <a:ext cx="1662112" cy="104540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D8E1FEB-C5FF-CE1D-BAFA-AFB62EA45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787" y="9364773"/>
            <a:ext cx="647700" cy="885825"/>
          </a:xfrm>
          <a:prstGeom prst="rect">
            <a:avLst/>
          </a:prstGeom>
        </p:spPr>
      </p:pic>
      <p:sp>
        <p:nvSpPr>
          <p:cNvPr id="2" name="Oval 310">
            <a:extLst>
              <a:ext uri="{FF2B5EF4-FFF2-40B4-BE49-F238E27FC236}">
                <a16:creationId xmlns:a16="http://schemas.microsoft.com/office/drawing/2014/main" id="{6E4B8C04-58A5-0463-2C6D-F6D1ED69F081}"/>
              </a:ext>
            </a:extLst>
          </p:cNvPr>
          <p:cNvSpPr/>
          <p:nvPr/>
        </p:nvSpPr>
        <p:spPr>
          <a:xfrm>
            <a:off x="11893550" y="10287527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3</a:t>
            </a:r>
            <a:endParaRPr lang="de-CH" sz="2400" dirty="0" err="1"/>
          </a:p>
        </p:txBody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7FEFCFE4-2CEB-51C1-8A8E-F631BB7AE5AE}"/>
              </a:ext>
            </a:extLst>
          </p:cNvPr>
          <p:cNvGrpSpPr/>
          <p:nvPr/>
        </p:nvGrpSpPr>
        <p:grpSpPr>
          <a:xfrm>
            <a:off x="7457787" y="4888122"/>
            <a:ext cx="524449" cy="956681"/>
            <a:chOff x="8839200" y="6816127"/>
            <a:chExt cx="685800" cy="1251011"/>
          </a:xfrm>
        </p:grpSpPr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29EB7543-FA29-0F12-034E-F351CEDCDEC3}"/>
                </a:ext>
              </a:extLst>
            </p:cNvPr>
            <p:cNvSpPr/>
            <p:nvPr/>
          </p:nvSpPr>
          <p:spPr>
            <a:xfrm>
              <a:off x="8839200" y="6816127"/>
              <a:ext cx="685800" cy="1251011"/>
            </a:xfrm>
            <a:prstGeom prst="rect">
              <a:avLst/>
            </a:prstGeom>
            <a:noFill/>
            <a:ln w="28575">
              <a:solidFill>
                <a:srgbClr val="007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endParaRPr lang="de-CH" sz="1500" dirty="0" err="1">
                <a:latin typeface="ABC Favorit Book" panose="020B0404030202060203" pitchFamily="34" charset="0"/>
              </a:endParaRPr>
            </a:p>
          </p:txBody>
        </p:sp>
        <p:cxnSp>
          <p:nvCxnSpPr>
            <p:cNvPr id="17" name="Straight Connector 20">
              <a:extLst>
                <a:ext uri="{FF2B5EF4-FFF2-40B4-BE49-F238E27FC236}">
                  <a16:creationId xmlns:a16="http://schemas.microsoft.com/office/drawing/2014/main" id="{F58570E1-973B-C5FE-3304-E9FA9A01F9CB}"/>
                </a:ext>
              </a:extLst>
            </p:cNvPr>
            <p:cNvCxnSpPr>
              <a:stCxn id="16" idx="0"/>
              <a:endCxn id="16" idx="2"/>
            </p:cNvCxnSpPr>
            <p:nvPr/>
          </p:nvCxnSpPr>
          <p:spPr>
            <a:xfrm>
              <a:off x="9182100" y="6816127"/>
              <a:ext cx="0" cy="1251011"/>
            </a:xfrm>
            <a:prstGeom prst="line">
              <a:avLst/>
            </a:prstGeom>
            <a:noFill/>
            <a:ln w="28575">
              <a:solidFill>
                <a:srgbClr val="007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35">
              <a:extLst>
                <a:ext uri="{FF2B5EF4-FFF2-40B4-BE49-F238E27FC236}">
                  <a16:creationId xmlns:a16="http://schemas.microsoft.com/office/drawing/2014/main" id="{60C3ED58-1865-EDEC-82A6-4389C1A9DD5A}"/>
                </a:ext>
              </a:extLst>
            </p:cNvPr>
            <p:cNvCxnSpPr>
              <a:cxnSpLocks/>
              <a:stCxn id="16" idx="1"/>
              <a:endCxn id="16" idx="3"/>
            </p:cNvCxnSpPr>
            <p:nvPr/>
          </p:nvCxnSpPr>
          <p:spPr>
            <a:xfrm>
              <a:off x="8839200" y="7441633"/>
              <a:ext cx="685800" cy="0"/>
            </a:xfrm>
            <a:prstGeom prst="line">
              <a:avLst/>
            </a:prstGeom>
            <a:noFill/>
            <a:ln w="28575">
              <a:solidFill>
                <a:srgbClr val="007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9" name="Rectangle 23">
            <a:extLst>
              <a:ext uri="{FF2B5EF4-FFF2-40B4-BE49-F238E27FC236}">
                <a16:creationId xmlns:a16="http://schemas.microsoft.com/office/drawing/2014/main" id="{CBB8165C-1FE2-2664-9B57-1D26370D6801}"/>
              </a:ext>
            </a:extLst>
          </p:cNvPr>
          <p:cNvSpPr/>
          <p:nvPr/>
        </p:nvSpPr>
        <p:spPr>
          <a:xfrm>
            <a:off x="11640361" y="11327648"/>
            <a:ext cx="1386854" cy="634756"/>
          </a:xfrm>
          <a:prstGeom prst="rect">
            <a:avLst/>
          </a:prstGeom>
          <a:noFill/>
          <a:ln w="28575">
            <a:solidFill>
              <a:srgbClr val="007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000" b="1" dirty="0">
                <a:solidFill>
                  <a:srgbClr val="0076CA"/>
                </a:solidFill>
                <a:latin typeface="ABC Favorit Book" panose="020B0404030202060203" pitchFamily="34" charset="0"/>
              </a:rPr>
              <a:t>AS Pool</a:t>
            </a:r>
          </a:p>
        </p:txBody>
      </p:sp>
      <p:sp>
        <p:nvSpPr>
          <p:cNvPr id="20" name="Oval 310">
            <a:extLst>
              <a:ext uri="{FF2B5EF4-FFF2-40B4-BE49-F238E27FC236}">
                <a16:creationId xmlns:a16="http://schemas.microsoft.com/office/drawing/2014/main" id="{768498D1-7C3B-13C8-ED72-7B2BC1841957}"/>
              </a:ext>
            </a:extLst>
          </p:cNvPr>
          <p:cNvSpPr/>
          <p:nvPr/>
        </p:nvSpPr>
        <p:spPr>
          <a:xfrm>
            <a:off x="2689752" y="6300245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3</a:t>
            </a:r>
            <a:endParaRPr lang="de-CH" sz="2400" dirty="0" err="1"/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8E460A47-5AAF-012B-6C28-4D231DE125AC}"/>
              </a:ext>
            </a:extLst>
          </p:cNvPr>
          <p:cNvGrpSpPr/>
          <p:nvPr/>
        </p:nvGrpSpPr>
        <p:grpSpPr>
          <a:xfrm>
            <a:off x="13418344" y="6468638"/>
            <a:ext cx="7460456" cy="1494262"/>
            <a:chOff x="13418344" y="6468638"/>
            <a:chExt cx="7460456" cy="1494262"/>
          </a:xfrm>
        </p:grpSpPr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CE57D71E-0145-8E8A-2D71-825F13382D1B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7248525"/>
              <a:ext cx="7315200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42745BCF-53D5-0131-E67B-5DD25E1381E5}"/>
                </a:ext>
              </a:extLst>
            </p:cNvPr>
            <p:cNvCxnSpPr>
              <a:cxnSpLocks/>
            </p:cNvCxnSpPr>
            <p:nvPr/>
          </p:nvCxnSpPr>
          <p:spPr>
            <a:xfrm>
              <a:off x="20878800" y="7248525"/>
              <a:ext cx="0" cy="714375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9276221D-29EA-E044-59B6-2DA05217E422}"/>
                </a:ext>
              </a:extLst>
            </p:cNvPr>
            <p:cNvGrpSpPr/>
            <p:nvPr/>
          </p:nvGrpSpPr>
          <p:grpSpPr>
            <a:xfrm>
              <a:off x="13418344" y="6468638"/>
              <a:ext cx="323850" cy="784622"/>
              <a:chOff x="13096875" y="6463903"/>
              <a:chExt cx="323850" cy="784622"/>
            </a:xfrm>
          </p:grpSpPr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C72F9D91-BA73-ADE5-5EF7-555CEFA54C89}"/>
                  </a:ext>
                </a:extLst>
              </p:cNvPr>
              <p:cNvCxnSpPr/>
              <p:nvPr/>
            </p:nvCxnSpPr>
            <p:spPr>
              <a:xfrm>
                <a:off x="13258800" y="6467475"/>
                <a:ext cx="0" cy="781050"/>
              </a:xfrm>
              <a:prstGeom prst="line">
                <a:avLst/>
              </a:prstGeom>
              <a:ln w="28575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9733E87F-7EF3-663F-4F85-CB1ACE7D3789}"/>
                  </a:ext>
                </a:extLst>
              </p:cNvPr>
              <p:cNvGrpSpPr/>
              <p:nvPr/>
            </p:nvGrpSpPr>
            <p:grpSpPr>
              <a:xfrm>
                <a:off x="13096875" y="6463903"/>
                <a:ext cx="323850" cy="178594"/>
                <a:chOff x="16287750" y="6679406"/>
                <a:chExt cx="323850" cy="178594"/>
              </a:xfrm>
            </p:grpSpPr>
            <p:cxnSp>
              <p:nvCxnSpPr>
                <p:cNvPr id="34" name="Gerader Verbinder 33">
                  <a:extLst>
                    <a:ext uri="{FF2B5EF4-FFF2-40B4-BE49-F238E27FC236}">
                      <a16:creationId xmlns:a16="http://schemas.microsoft.com/office/drawing/2014/main" id="{DEC1B692-D718-D223-37C7-FC97D36669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94931" y="6679406"/>
                  <a:ext cx="0" cy="17859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36">
                  <a:extLst>
                    <a:ext uri="{FF2B5EF4-FFF2-40B4-BE49-F238E27FC236}">
                      <a16:creationId xmlns:a16="http://schemas.microsoft.com/office/drawing/2014/main" id="{9E1C6F1A-07A0-2C15-893A-8623E14A9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304419" y="6679406"/>
                  <a:ext cx="0" cy="17859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157A581E-6C7C-4F6E-E3DF-6FE832B62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287750" y="6858000"/>
                  <a:ext cx="323850" cy="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6" name="Grafik 85">
            <a:extLst>
              <a:ext uri="{FF2B5EF4-FFF2-40B4-BE49-F238E27FC236}">
                <a16:creationId xmlns:a16="http://schemas.microsoft.com/office/drawing/2014/main" id="{7E511C9C-F862-6254-3B22-68122F1EA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52727" y="7516259"/>
            <a:ext cx="595553" cy="1729939"/>
          </a:xfrm>
          <a:prstGeom prst="rect">
            <a:avLst/>
          </a:prstGeom>
        </p:spPr>
      </p:pic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BC1AA8F0-910C-18EA-7878-5259E2744D83}"/>
              </a:ext>
            </a:extLst>
          </p:cNvPr>
          <p:cNvGrpSpPr/>
          <p:nvPr/>
        </p:nvGrpSpPr>
        <p:grpSpPr>
          <a:xfrm>
            <a:off x="11893550" y="3759200"/>
            <a:ext cx="3171465" cy="2709438"/>
            <a:chOff x="11893550" y="3759200"/>
            <a:chExt cx="3171465" cy="2709438"/>
          </a:xfrm>
        </p:grpSpPr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8E66BA09-7DE1-1ADE-E811-E349191B1EFA}"/>
                </a:ext>
              </a:extLst>
            </p:cNvPr>
            <p:cNvCxnSpPr>
              <a:cxnSpLocks/>
            </p:cNvCxnSpPr>
            <p:nvPr/>
          </p:nvCxnSpPr>
          <p:spPr>
            <a:xfrm>
              <a:off x="13435013" y="6131852"/>
              <a:ext cx="0" cy="336786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449B0099-E2EC-A914-F87E-D4476F6E9B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93550" y="5207000"/>
              <a:ext cx="133985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0EDC7969-11F6-78C8-688B-FE03C4CE968B}"/>
                </a:ext>
              </a:extLst>
            </p:cNvPr>
            <p:cNvCxnSpPr>
              <a:cxnSpLocks/>
            </p:cNvCxnSpPr>
            <p:nvPr/>
          </p:nvCxnSpPr>
          <p:spPr>
            <a:xfrm>
              <a:off x="13233400" y="5207000"/>
              <a:ext cx="0" cy="924852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37D57C68-D485-3FC6-EE2F-17C24CB6AF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27148" y="6131852"/>
              <a:ext cx="207865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CC8F3550-7F60-6E82-D3D4-AED00B05CA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04662" y="3771900"/>
              <a:ext cx="0" cy="143510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DC3BA279-67FD-FA25-B55D-0361984767E2}"/>
                </a:ext>
              </a:extLst>
            </p:cNvPr>
            <p:cNvCxnSpPr>
              <a:cxnSpLocks/>
            </p:cNvCxnSpPr>
            <p:nvPr/>
          </p:nvCxnSpPr>
          <p:spPr>
            <a:xfrm>
              <a:off x="11893550" y="3759200"/>
              <a:ext cx="3171465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88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rafik 87">
            <a:extLst>
              <a:ext uri="{FF2B5EF4-FFF2-40B4-BE49-F238E27FC236}">
                <a16:creationId xmlns:a16="http://schemas.microsoft.com/office/drawing/2014/main" id="{6E8771B8-9832-334E-716B-5C855905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63" y="653625"/>
            <a:ext cx="18211800" cy="11630025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28F49449-6483-5944-ABE8-093BB56C1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9282" y="6173468"/>
            <a:ext cx="415732" cy="59034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0EB74-D022-CB78-14EB-5FA899AD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30AFA-7D0E-8B10-DEF3-D751074F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6FBA4-608D-32AC-4942-DB7A5ED3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E8D999-AB77-1A16-2FAD-76D2957B5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dirty="0"/>
              <a:t>Standort EL vor dem Objekt einnehmen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dirty="0"/>
              <a:t>Standort Patienten - Sammelstelle definieren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dirty="0"/>
              <a:t>Standort Atemschutzpool definieren und befehlen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b="1" dirty="0">
                <a:solidFill>
                  <a:schemeClr val="tx1"/>
                </a:solidFill>
              </a:rPr>
              <a:t>Standort Sammelplatz definieren und befehlen</a:t>
            </a:r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92C34-23CE-E4F2-0C0A-B9AA3366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2. Führungsstandort beziehen und Entschluss</a:t>
            </a:r>
          </a:p>
        </p:txBody>
      </p:sp>
      <p:sp>
        <p:nvSpPr>
          <p:cNvPr id="22" name="Textfeld 38">
            <a:extLst>
              <a:ext uri="{FF2B5EF4-FFF2-40B4-BE49-F238E27FC236}">
                <a16:creationId xmlns:a16="http://schemas.microsoft.com/office/drawing/2014/main" id="{16B3BB0C-1A42-2521-58B8-654B4386C085}"/>
              </a:ext>
            </a:extLst>
          </p:cNvPr>
          <p:cNvSpPr txBox="1"/>
          <p:nvPr/>
        </p:nvSpPr>
        <p:spPr>
          <a:xfrm>
            <a:off x="13684080" y="7830054"/>
            <a:ext cx="138093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08B08B9-C9B8-4FAE-C3D6-596ABFBA4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5900" y="7875952"/>
            <a:ext cx="1662112" cy="104540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D8E1FEB-C5FF-CE1D-BAFA-AFB62EA45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787" y="9364773"/>
            <a:ext cx="647700" cy="885825"/>
          </a:xfrm>
          <a:prstGeom prst="rect">
            <a:avLst/>
          </a:prstGeom>
        </p:spPr>
      </p:pic>
      <p:sp>
        <p:nvSpPr>
          <p:cNvPr id="2" name="Oval 310">
            <a:extLst>
              <a:ext uri="{FF2B5EF4-FFF2-40B4-BE49-F238E27FC236}">
                <a16:creationId xmlns:a16="http://schemas.microsoft.com/office/drawing/2014/main" id="{6E4B8C04-58A5-0463-2C6D-F6D1ED69F081}"/>
              </a:ext>
            </a:extLst>
          </p:cNvPr>
          <p:cNvSpPr/>
          <p:nvPr/>
        </p:nvSpPr>
        <p:spPr>
          <a:xfrm>
            <a:off x="10272688" y="10500850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4</a:t>
            </a:r>
            <a:endParaRPr lang="de-CH" sz="2400" dirty="0" err="1"/>
          </a:p>
        </p:txBody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7FEFCFE4-2CEB-51C1-8A8E-F631BB7AE5AE}"/>
              </a:ext>
            </a:extLst>
          </p:cNvPr>
          <p:cNvGrpSpPr/>
          <p:nvPr/>
        </p:nvGrpSpPr>
        <p:grpSpPr>
          <a:xfrm>
            <a:off x="7457787" y="4888122"/>
            <a:ext cx="524449" cy="956681"/>
            <a:chOff x="8839200" y="6816127"/>
            <a:chExt cx="685800" cy="1251011"/>
          </a:xfrm>
        </p:grpSpPr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29EB7543-FA29-0F12-034E-F351CEDCDEC3}"/>
                </a:ext>
              </a:extLst>
            </p:cNvPr>
            <p:cNvSpPr/>
            <p:nvPr/>
          </p:nvSpPr>
          <p:spPr>
            <a:xfrm>
              <a:off x="8839200" y="6816127"/>
              <a:ext cx="685800" cy="1251011"/>
            </a:xfrm>
            <a:prstGeom prst="rect">
              <a:avLst/>
            </a:prstGeom>
            <a:noFill/>
            <a:ln w="28575">
              <a:solidFill>
                <a:srgbClr val="007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endParaRPr lang="de-CH" sz="1500" dirty="0" err="1">
                <a:latin typeface="ABC Favorit Book" panose="020B0404030202060203" pitchFamily="34" charset="0"/>
              </a:endParaRPr>
            </a:p>
          </p:txBody>
        </p:sp>
        <p:cxnSp>
          <p:nvCxnSpPr>
            <p:cNvPr id="17" name="Straight Connector 20">
              <a:extLst>
                <a:ext uri="{FF2B5EF4-FFF2-40B4-BE49-F238E27FC236}">
                  <a16:creationId xmlns:a16="http://schemas.microsoft.com/office/drawing/2014/main" id="{F58570E1-973B-C5FE-3304-E9FA9A01F9CB}"/>
                </a:ext>
              </a:extLst>
            </p:cNvPr>
            <p:cNvCxnSpPr>
              <a:stCxn id="16" idx="0"/>
              <a:endCxn id="16" idx="2"/>
            </p:cNvCxnSpPr>
            <p:nvPr/>
          </p:nvCxnSpPr>
          <p:spPr>
            <a:xfrm>
              <a:off x="9182100" y="6816127"/>
              <a:ext cx="0" cy="1251011"/>
            </a:xfrm>
            <a:prstGeom prst="line">
              <a:avLst/>
            </a:prstGeom>
            <a:noFill/>
            <a:ln w="28575">
              <a:solidFill>
                <a:srgbClr val="007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35">
              <a:extLst>
                <a:ext uri="{FF2B5EF4-FFF2-40B4-BE49-F238E27FC236}">
                  <a16:creationId xmlns:a16="http://schemas.microsoft.com/office/drawing/2014/main" id="{60C3ED58-1865-EDEC-82A6-4389C1A9DD5A}"/>
                </a:ext>
              </a:extLst>
            </p:cNvPr>
            <p:cNvCxnSpPr>
              <a:cxnSpLocks/>
              <a:stCxn id="16" idx="1"/>
              <a:endCxn id="16" idx="3"/>
            </p:cNvCxnSpPr>
            <p:nvPr/>
          </p:nvCxnSpPr>
          <p:spPr>
            <a:xfrm>
              <a:off x="8839200" y="7441633"/>
              <a:ext cx="685800" cy="0"/>
            </a:xfrm>
            <a:prstGeom prst="line">
              <a:avLst/>
            </a:prstGeom>
            <a:noFill/>
            <a:ln w="28575">
              <a:solidFill>
                <a:srgbClr val="007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9" name="Rectangle 23">
            <a:extLst>
              <a:ext uri="{FF2B5EF4-FFF2-40B4-BE49-F238E27FC236}">
                <a16:creationId xmlns:a16="http://schemas.microsoft.com/office/drawing/2014/main" id="{CBB8165C-1FE2-2664-9B57-1D26370D6801}"/>
              </a:ext>
            </a:extLst>
          </p:cNvPr>
          <p:cNvSpPr/>
          <p:nvPr/>
        </p:nvSpPr>
        <p:spPr>
          <a:xfrm>
            <a:off x="11640361" y="11327648"/>
            <a:ext cx="1386854" cy="634756"/>
          </a:xfrm>
          <a:prstGeom prst="rect">
            <a:avLst/>
          </a:prstGeom>
          <a:noFill/>
          <a:ln w="28575">
            <a:solidFill>
              <a:srgbClr val="007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000" b="1" dirty="0">
                <a:solidFill>
                  <a:srgbClr val="0076CA"/>
                </a:solidFill>
                <a:latin typeface="ABC Favorit Book" panose="020B0404030202060203" pitchFamily="34" charset="0"/>
              </a:rPr>
              <a:t>AS Pool</a:t>
            </a:r>
          </a:p>
        </p:txBody>
      </p:sp>
      <p:sp>
        <p:nvSpPr>
          <p:cNvPr id="20" name="Oval 310">
            <a:extLst>
              <a:ext uri="{FF2B5EF4-FFF2-40B4-BE49-F238E27FC236}">
                <a16:creationId xmlns:a16="http://schemas.microsoft.com/office/drawing/2014/main" id="{768498D1-7C3B-13C8-ED72-7B2BC1841957}"/>
              </a:ext>
            </a:extLst>
          </p:cNvPr>
          <p:cNvSpPr/>
          <p:nvPr/>
        </p:nvSpPr>
        <p:spPr>
          <a:xfrm>
            <a:off x="2689752" y="8387797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4</a:t>
            </a:r>
            <a:endParaRPr lang="de-CH" sz="2400" dirty="0" err="1"/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id="{907F26F6-FC4E-D359-0D74-F9BB31599028}"/>
              </a:ext>
            </a:extLst>
          </p:cNvPr>
          <p:cNvSpPr/>
          <p:nvPr/>
        </p:nvSpPr>
        <p:spPr>
          <a:xfrm>
            <a:off x="10272688" y="11327648"/>
            <a:ext cx="714832" cy="634756"/>
          </a:xfrm>
          <a:prstGeom prst="rect">
            <a:avLst/>
          </a:prstGeom>
          <a:noFill/>
          <a:ln w="28575">
            <a:solidFill>
              <a:srgbClr val="0076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ctr"/>
          <a:lstStyle/>
          <a:p>
            <a:pPr algn="ctr"/>
            <a:r>
              <a:rPr lang="en-US" sz="2800" b="1" dirty="0">
                <a:solidFill>
                  <a:srgbClr val="0076CA"/>
                </a:solidFill>
                <a:latin typeface="ABC Favorit Book" panose="020B0404030202060203" pitchFamily="34" charset="0"/>
              </a:rPr>
              <a:t>S</a:t>
            </a:r>
            <a:endParaRPr lang="de-CH" sz="2800" b="1" dirty="0" err="1">
              <a:solidFill>
                <a:srgbClr val="0076CA"/>
              </a:solidFill>
              <a:latin typeface="ABC Favorit Book" panose="020B0404030202060203" pitchFamily="34" charset="0"/>
            </a:endParaRP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8E460A47-5AAF-012B-6C28-4D231DE125AC}"/>
              </a:ext>
            </a:extLst>
          </p:cNvPr>
          <p:cNvGrpSpPr/>
          <p:nvPr/>
        </p:nvGrpSpPr>
        <p:grpSpPr>
          <a:xfrm>
            <a:off x="13418344" y="6468638"/>
            <a:ext cx="7460456" cy="1494262"/>
            <a:chOff x="13418344" y="6468638"/>
            <a:chExt cx="7460456" cy="1494262"/>
          </a:xfrm>
        </p:grpSpPr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CE57D71E-0145-8E8A-2D71-825F13382D1B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7248525"/>
              <a:ext cx="7315200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42745BCF-53D5-0131-E67B-5DD25E1381E5}"/>
                </a:ext>
              </a:extLst>
            </p:cNvPr>
            <p:cNvCxnSpPr>
              <a:cxnSpLocks/>
            </p:cNvCxnSpPr>
            <p:nvPr/>
          </p:nvCxnSpPr>
          <p:spPr>
            <a:xfrm>
              <a:off x="20878800" y="7248525"/>
              <a:ext cx="0" cy="714375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9276221D-29EA-E044-59B6-2DA05217E422}"/>
                </a:ext>
              </a:extLst>
            </p:cNvPr>
            <p:cNvGrpSpPr/>
            <p:nvPr/>
          </p:nvGrpSpPr>
          <p:grpSpPr>
            <a:xfrm>
              <a:off x="13418344" y="6468638"/>
              <a:ext cx="323850" cy="784622"/>
              <a:chOff x="13096875" y="6463903"/>
              <a:chExt cx="323850" cy="784622"/>
            </a:xfrm>
          </p:grpSpPr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C72F9D91-BA73-ADE5-5EF7-555CEFA54C89}"/>
                  </a:ext>
                </a:extLst>
              </p:cNvPr>
              <p:cNvCxnSpPr/>
              <p:nvPr/>
            </p:nvCxnSpPr>
            <p:spPr>
              <a:xfrm>
                <a:off x="13258800" y="6467475"/>
                <a:ext cx="0" cy="781050"/>
              </a:xfrm>
              <a:prstGeom prst="line">
                <a:avLst/>
              </a:prstGeom>
              <a:ln w="28575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9733E87F-7EF3-663F-4F85-CB1ACE7D3789}"/>
                  </a:ext>
                </a:extLst>
              </p:cNvPr>
              <p:cNvGrpSpPr/>
              <p:nvPr/>
            </p:nvGrpSpPr>
            <p:grpSpPr>
              <a:xfrm>
                <a:off x="13096875" y="6463903"/>
                <a:ext cx="323850" cy="178594"/>
                <a:chOff x="16287750" y="6679406"/>
                <a:chExt cx="323850" cy="178594"/>
              </a:xfrm>
            </p:grpSpPr>
            <p:cxnSp>
              <p:nvCxnSpPr>
                <p:cNvPr id="34" name="Gerader Verbinder 33">
                  <a:extLst>
                    <a:ext uri="{FF2B5EF4-FFF2-40B4-BE49-F238E27FC236}">
                      <a16:creationId xmlns:a16="http://schemas.microsoft.com/office/drawing/2014/main" id="{DEC1B692-D718-D223-37C7-FC97D36669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94931" y="6679406"/>
                  <a:ext cx="0" cy="17859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36">
                  <a:extLst>
                    <a:ext uri="{FF2B5EF4-FFF2-40B4-BE49-F238E27FC236}">
                      <a16:creationId xmlns:a16="http://schemas.microsoft.com/office/drawing/2014/main" id="{9E1C6F1A-07A0-2C15-893A-8623E14A9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304419" y="6679406"/>
                  <a:ext cx="0" cy="17859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157A581E-6C7C-4F6E-E3DF-6FE832B62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287750" y="6858000"/>
                  <a:ext cx="323850" cy="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6" name="Grafik 85">
            <a:extLst>
              <a:ext uri="{FF2B5EF4-FFF2-40B4-BE49-F238E27FC236}">
                <a16:creationId xmlns:a16="http://schemas.microsoft.com/office/drawing/2014/main" id="{7E511C9C-F862-6254-3B22-68122F1EA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52727" y="7516259"/>
            <a:ext cx="595553" cy="1729939"/>
          </a:xfrm>
          <a:prstGeom prst="rect">
            <a:avLst/>
          </a:prstGeom>
        </p:spPr>
      </p:pic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BC1AA8F0-910C-18EA-7878-5259E2744D83}"/>
              </a:ext>
            </a:extLst>
          </p:cNvPr>
          <p:cNvGrpSpPr/>
          <p:nvPr/>
        </p:nvGrpSpPr>
        <p:grpSpPr>
          <a:xfrm>
            <a:off x="11893550" y="3759200"/>
            <a:ext cx="3171465" cy="2709438"/>
            <a:chOff x="11893550" y="3759200"/>
            <a:chExt cx="3171465" cy="2709438"/>
          </a:xfrm>
        </p:grpSpPr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8E66BA09-7DE1-1ADE-E811-E349191B1EFA}"/>
                </a:ext>
              </a:extLst>
            </p:cNvPr>
            <p:cNvCxnSpPr>
              <a:cxnSpLocks/>
            </p:cNvCxnSpPr>
            <p:nvPr/>
          </p:nvCxnSpPr>
          <p:spPr>
            <a:xfrm>
              <a:off x="13435013" y="6131852"/>
              <a:ext cx="0" cy="336786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449B0099-E2EC-A914-F87E-D4476F6E9B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93550" y="5207000"/>
              <a:ext cx="133985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0EDC7969-11F6-78C8-688B-FE03C4CE968B}"/>
                </a:ext>
              </a:extLst>
            </p:cNvPr>
            <p:cNvCxnSpPr>
              <a:cxnSpLocks/>
            </p:cNvCxnSpPr>
            <p:nvPr/>
          </p:nvCxnSpPr>
          <p:spPr>
            <a:xfrm>
              <a:off x="13233400" y="5207000"/>
              <a:ext cx="0" cy="924852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37D57C68-D485-3FC6-EE2F-17C24CB6AF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27148" y="6131852"/>
              <a:ext cx="207865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CC8F3550-7F60-6E82-D3D4-AED00B05CA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04662" y="3771900"/>
              <a:ext cx="0" cy="143510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DC3BA279-67FD-FA25-B55D-0361984767E2}"/>
                </a:ext>
              </a:extLst>
            </p:cNvPr>
            <p:cNvCxnSpPr>
              <a:cxnSpLocks/>
            </p:cNvCxnSpPr>
            <p:nvPr/>
          </p:nvCxnSpPr>
          <p:spPr>
            <a:xfrm>
              <a:off x="11893550" y="3759200"/>
              <a:ext cx="3171465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95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0EB74-D022-CB78-14EB-5FA899AD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30AFA-7D0E-8B10-DEF3-D751074F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6FBA4-608D-32AC-4942-DB7A5ED3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E8D999-AB77-1A16-2FAD-76D2957B5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7381" y="1777041"/>
            <a:ext cx="4823620" cy="9406771"/>
          </a:xfrm>
        </p:spPr>
        <p:txBody>
          <a:bodyPr/>
          <a:lstStyle/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dirty="0">
                <a:solidFill>
                  <a:schemeClr val="tx1"/>
                </a:solidFill>
              </a:rPr>
              <a:t>6 Absprachepunkte erarbeiten lassen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92C34-23CE-E4F2-0C0A-B9AA3366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3. Stellvertreter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E5AF637-508A-4006-0F38-5FA4DAB9C7BE}"/>
              </a:ext>
            </a:extLst>
          </p:cNvPr>
          <p:cNvGrpSpPr/>
          <p:nvPr/>
        </p:nvGrpSpPr>
        <p:grpSpPr>
          <a:xfrm>
            <a:off x="6494134" y="1698437"/>
            <a:ext cx="1270000" cy="8306401"/>
            <a:chOff x="6494134" y="1698437"/>
            <a:chExt cx="1270000" cy="83064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F4C85B8-A6E0-6E0E-F5FA-CB5A8BCCF78E}"/>
                </a:ext>
              </a:extLst>
            </p:cNvPr>
            <p:cNvGrpSpPr/>
            <p:nvPr/>
          </p:nvGrpSpPr>
          <p:grpSpPr>
            <a:xfrm>
              <a:off x="6866909" y="1698437"/>
              <a:ext cx="524449" cy="956681"/>
              <a:chOff x="8839200" y="6816127"/>
              <a:chExt cx="685800" cy="1251011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EEAA97E-F64B-7E3E-202E-C9C6CC4BBDD4}"/>
                  </a:ext>
                </a:extLst>
              </p:cNvPr>
              <p:cNvSpPr/>
              <p:nvPr/>
            </p:nvSpPr>
            <p:spPr>
              <a:xfrm>
                <a:off x="8839200" y="6816127"/>
                <a:ext cx="685800" cy="1251011"/>
              </a:xfrm>
              <a:prstGeom prst="rect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de-CH" sz="1500" dirty="0" err="1">
                  <a:latin typeface="ABC Favorit Book" panose="020B0404030202060203" pitchFamily="34" charset="0"/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2A1D356B-3FFB-8A51-E607-AE78070DBC08}"/>
                  </a:ext>
                </a:extLst>
              </p:cNvPr>
              <p:cNvCxnSpPr>
                <a:stCxn id="17" idx="0"/>
                <a:endCxn id="17" idx="2"/>
              </p:cNvCxnSpPr>
              <p:nvPr/>
            </p:nvCxnSpPr>
            <p:spPr>
              <a:xfrm>
                <a:off x="9182100" y="6816127"/>
                <a:ext cx="0" cy="1251011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4448362-A585-DC7C-A6F4-8BD3FF64C1B2}"/>
                  </a:ext>
                </a:extLst>
              </p:cNvPr>
              <p:cNvCxnSpPr>
                <a:cxnSpLocks/>
                <a:stCxn id="17" idx="1"/>
                <a:endCxn id="17" idx="3"/>
              </p:cNvCxnSpPr>
              <p:nvPr/>
            </p:nvCxnSpPr>
            <p:spPr>
              <a:xfrm>
                <a:off x="8839200" y="7441633"/>
                <a:ext cx="685800" cy="0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A3F4992-1E65-5AFE-F801-BE0EC94179D1}"/>
                </a:ext>
              </a:extLst>
            </p:cNvPr>
            <p:cNvGrpSpPr/>
            <p:nvPr/>
          </p:nvGrpSpPr>
          <p:grpSpPr>
            <a:xfrm>
              <a:off x="6866909" y="3213191"/>
              <a:ext cx="524449" cy="956681"/>
              <a:chOff x="635000" y="5684901"/>
              <a:chExt cx="422162" cy="770093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9C4682B-EF6E-AC6E-6B05-A84FBEAB68CD}"/>
                  </a:ext>
                </a:extLst>
              </p:cNvPr>
              <p:cNvSpPr/>
              <p:nvPr/>
            </p:nvSpPr>
            <p:spPr>
              <a:xfrm>
                <a:off x="635000" y="5684901"/>
                <a:ext cx="422162" cy="770093"/>
              </a:xfrm>
              <a:prstGeom prst="rect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de-CH" sz="1500" dirty="0" err="1">
                  <a:latin typeface="ABC Favorit Book" panose="020B0404030202060203" pitchFamily="34" charset="0"/>
                </a:endParaRP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91FCDBB-3647-67B4-A408-0C93B03477FA}"/>
                  </a:ext>
                </a:extLst>
              </p:cNvPr>
              <p:cNvCxnSpPr>
                <a:stCxn id="44" idx="0"/>
                <a:endCxn id="44" idx="2"/>
              </p:cNvCxnSpPr>
              <p:nvPr/>
            </p:nvCxnSpPr>
            <p:spPr>
              <a:xfrm>
                <a:off x="846081" y="5684901"/>
                <a:ext cx="0" cy="770093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A2F69D3-506F-0645-1180-F7A2243418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000" y="6031848"/>
                <a:ext cx="422162" cy="0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084CD14-3566-35DB-927E-F353117511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000" y="6123288"/>
                <a:ext cx="422162" cy="0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23C0967-6CDB-A14C-4A85-48D528C0FB11}"/>
                </a:ext>
              </a:extLst>
            </p:cNvPr>
            <p:cNvGrpSpPr/>
            <p:nvPr/>
          </p:nvGrpSpPr>
          <p:grpSpPr>
            <a:xfrm>
              <a:off x="6494134" y="5052333"/>
              <a:ext cx="1270000" cy="338554"/>
              <a:chOff x="635000" y="6868611"/>
              <a:chExt cx="1270000" cy="338554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454ABF5B-862C-7EC3-425F-729B588368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000" y="7037888"/>
                <a:ext cx="1270000" cy="0"/>
              </a:xfrm>
              <a:prstGeom prst="straightConnector1">
                <a:avLst/>
              </a:prstGeom>
              <a:ln w="15875">
                <a:solidFill>
                  <a:srgbClr val="0076CA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B21703D-6730-9146-8993-E9BFEBED55A8}"/>
                  </a:ext>
                </a:extLst>
              </p:cNvPr>
              <p:cNvSpPr txBox="1"/>
              <p:nvPr/>
            </p:nvSpPr>
            <p:spPr>
              <a:xfrm>
                <a:off x="719137" y="6868611"/>
                <a:ext cx="338022" cy="338554"/>
              </a:xfrm>
              <a:prstGeom prst="rect">
                <a:avLst/>
              </a:prstGeom>
              <a:solidFill>
                <a:srgbClr val="E2E2E2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C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6CA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F36B799-0438-8B48-D4D3-A65D91CED20A}"/>
                  </a:ext>
                </a:extLst>
              </p:cNvPr>
              <p:cNvSpPr txBox="1"/>
              <p:nvPr/>
            </p:nvSpPr>
            <p:spPr>
              <a:xfrm>
                <a:off x="1286668" y="6868611"/>
                <a:ext cx="338022" cy="338554"/>
              </a:xfrm>
              <a:prstGeom prst="rect">
                <a:avLst/>
              </a:prstGeom>
              <a:solidFill>
                <a:srgbClr val="E2E2E2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C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6CA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4855343-474A-1C47-3AC3-A3E4248C5D24}"/>
                </a:ext>
              </a:extLst>
            </p:cNvPr>
            <p:cNvGrpSpPr/>
            <p:nvPr/>
          </p:nvGrpSpPr>
          <p:grpSpPr>
            <a:xfrm>
              <a:off x="6866909" y="6194150"/>
              <a:ext cx="524449" cy="958910"/>
              <a:chOff x="21389584" y="7437958"/>
              <a:chExt cx="752139" cy="1375223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950B870-771F-7415-9523-D073AF0A8AF2}"/>
                  </a:ext>
                </a:extLst>
              </p:cNvPr>
              <p:cNvSpPr/>
              <p:nvPr/>
            </p:nvSpPr>
            <p:spPr>
              <a:xfrm>
                <a:off x="21389584" y="8248730"/>
                <a:ext cx="564451" cy="564451"/>
              </a:xfrm>
              <a:prstGeom prst="ellips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de-CH" sz="1500" dirty="0" err="1">
                  <a:latin typeface="ABC Favorit Book" panose="020B0404030202060203" pitchFamily="34" charset="0"/>
                </a:endParaRP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A6945F8-1F9E-E4E1-2A60-E8D8F33F42D1}"/>
                  </a:ext>
                </a:extLst>
              </p:cNvPr>
              <p:cNvCxnSpPr>
                <a:stCxn id="60" idx="0"/>
              </p:cNvCxnSpPr>
              <p:nvPr/>
            </p:nvCxnSpPr>
            <p:spPr>
              <a:xfrm flipH="1" flipV="1">
                <a:off x="21669375" y="7437958"/>
                <a:ext cx="2435" cy="810772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D7F341A-142E-4F48-D9C6-956F349AF3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669374" y="7461536"/>
                <a:ext cx="472349" cy="1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1AB5A3F-40FF-EC26-8430-CC907628C3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669373" y="7717558"/>
                <a:ext cx="472349" cy="1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1B9B9F3-CED6-6CD3-FDCE-5B7BD55A8A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669373" y="7957123"/>
                <a:ext cx="472349" cy="1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78C83C8-78F1-032E-74DA-E0AE4FE5EDCF}"/>
                </a:ext>
              </a:extLst>
            </p:cNvPr>
            <p:cNvGrpSpPr/>
            <p:nvPr/>
          </p:nvGrpSpPr>
          <p:grpSpPr>
            <a:xfrm>
              <a:off x="6891934" y="7740566"/>
              <a:ext cx="524449" cy="956681"/>
              <a:chOff x="635000" y="5684901"/>
              <a:chExt cx="422162" cy="770093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89D7226-85E3-2198-572A-3EF93DAB0B65}"/>
                  </a:ext>
                </a:extLst>
              </p:cNvPr>
              <p:cNvSpPr/>
              <p:nvPr/>
            </p:nvSpPr>
            <p:spPr>
              <a:xfrm>
                <a:off x="635000" y="5684901"/>
                <a:ext cx="422162" cy="770093"/>
              </a:xfrm>
              <a:prstGeom prst="rect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de-CH" sz="1500" dirty="0" err="1">
                  <a:latin typeface="ABC Favorit Book" panose="020B0404030202060203" pitchFamily="34" charset="0"/>
                </a:endParaRP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5AE5E3A9-0C87-E3A9-5665-3D48738E27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000" y="6031848"/>
                <a:ext cx="422162" cy="0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B93F0117-E8F2-96F6-9415-7F3A3ED583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000" y="6123288"/>
                <a:ext cx="422162" cy="0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CBADAEF-81C0-3AB5-5A68-3D6CA18F12F2}"/>
                </a:ext>
              </a:extLst>
            </p:cNvPr>
            <p:cNvSpPr/>
            <p:nvPr/>
          </p:nvSpPr>
          <p:spPr>
            <a:xfrm>
              <a:off x="6866909" y="9539339"/>
              <a:ext cx="524449" cy="465499"/>
            </a:xfrm>
            <a:prstGeom prst="rect">
              <a:avLst/>
            </a:prstGeom>
            <a:noFill/>
            <a:ln w="28575">
              <a:solidFill>
                <a:srgbClr val="007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ctr"/>
            <a:lstStyle/>
            <a:p>
              <a:pPr algn="ctr"/>
              <a:r>
                <a:rPr lang="en-US" sz="1600" b="1" dirty="0">
                  <a:solidFill>
                    <a:srgbClr val="0076CA"/>
                  </a:solidFill>
                  <a:latin typeface="ABC Favorit Book" panose="020B0404030202060203" pitchFamily="34" charset="0"/>
                </a:rPr>
                <a:t>W</a:t>
              </a:r>
              <a:endParaRPr lang="de-CH" sz="1600" b="1" dirty="0" err="1">
                <a:solidFill>
                  <a:srgbClr val="0076CA"/>
                </a:solidFill>
                <a:latin typeface="ABC Favorit Book" panose="020B0404030202060203" pitchFamily="34" charset="0"/>
              </a:endParaRPr>
            </a:p>
          </p:txBody>
        </p:sp>
      </p:grpSp>
      <p:sp>
        <p:nvSpPr>
          <p:cNvPr id="2" name="Oval 310">
            <a:extLst>
              <a:ext uri="{FF2B5EF4-FFF2-40B4-BE49-F238E27FC236}">
                <a16:creationId xmlns:a16="http://schemas.microsoft.com/office/drawing/2014/main" id="{E0827F16-C85D-D3BA-F9BE-8B6215482546}"/>
              </a:ext>
            </a:extLst>
          </p:cNvPr>
          <p:cNvSpPr/>
          <p:nvPr/>
        </p:nvSpPr>
        <p:spPr>
          <a:xfrm>
            <a:off x="2689752" y="2096547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1</a:t>
            </a:r>
            <a:endParaRPr lang="de-CH" sz="2400" dirty="0" err="1"/>
          </a:p>
        </p:txBody>
      </p:sp>
      <p:sp>
        <p:nvSpPr>
          <p:cNvPr id="11" name="TextBox 77">
            <a:extLst>
              <a:ext uri="{FF2B5EF4-FFF2-40B4-BE49-F238E27FC236}">
                <a16:creationId xmlns:a16="http://schemas.microsoft.com/office/drawing/2014/main" id="{6CF30C12-83F5-82A3-C77C-125DC0D35AB0}"/>
              </a:ext>
            </a:extLst>
          </p:cNvPr>
          <p:cNvSpPr txBox="1"/>
          <p:nvPr/>
        </p:nvSpPr>
        <p:spPr>
          <a:xfrm>
            <a:off x="9279024" y="1989876"/>
            <a:ext cx="10204097" cy="374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r>
              <a:rPr lang="de-CH" b="1" dirty="0">
                <a:latin typeface="+mj-lt"/>
                <a:ea typeface="+mj-ea"/>
                <a:cs typeface="+mj-cs"/>
              </a:rPr>
              <a:t> Standort Patienten-Sammelstelle</a:t>
            </a:r>
          </a:p>
        </p:txBody>
      </p:sp>
      <p:sp>
        <p:nvSpPr>
          <p:cNvPr id="12" name="TextBox 77">
            <a:extLst>
              <a:ext uri="{FF2B5EF4-FFF2-40B4-BE49-F238E27FC236}">
                <a16:creationId xmlns:a16="http://schemas.microsoft.com/office/drawing/2014/main" id="{4D4572FF-B31C-4F6B-09EF-A50A339D77FA}"/>
              </a:ext>
            </a:extLst>
          </p:cNvPr>
          <p:cNvSpPr txBox="1"/>
          <p:nvPr/>
        </p:nvSpPr>
        <p:spPr>
          <a:xfrm>
            <a:off x="9279025" y="3503247"/>
            <a:ext cx="10204097" cy="374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r>
              <a:rPr lang="de-CH" b="1" dirty="0">
                <a:latin typeface="+mj-lt"/>
                <a:ea typeface="+mj-ea"/>
                <a:cs typeface="+mj-cs"/>
              </a:rPr>
              <a:t> Standort SAN-</a:t>
            </a:r>
            <a:r>
              <a:rPr lang="de-CH" b="1" dirty="0" err="1">
                <a:latin typeface="+mj-lt"/>
                <a:ea typeface="+mj-ea"/>
                <a:cs typeface="+mj-cs"/>
              </a:rPr>
              <a:t>Hist</a:t>
            </a:r>
            <a:r>
              <a:rPr lang="de-CH" b="1" dirty="0">
                <a:latin typeface="+mj-lt"/>
                <a:ea typeface="+mj-ea"/>
                <a:cs typeface="+mj-cs"/>
              </a:rPr>
              <a:t> (sofern nötig)</a:t>
            </a:r>
          </a:p>
        </p:txBody>
      </p:sp>
      <p:sp>
        <p:nvSpPr>
          <p:cNvPr id="13" name="TextBox 77">
            <a:extLst>
              <a:ext uri="{FF2B5EF4-FFF2-40B4-BE49-F238E27FC236}">
                <a16:creationId xmlns:a16="http://schemas.microsoft.com/office/drawing/2014/main" id="{11CD8FE4-16CE-AB93-FD1D-1F5682F6FC0C}"/>
              </a:ext>
            </a:extLst>
          </p:cNvPr>
          <p:cNvSpPr txBox="1"/>
          <p:nvPr/>
        </p:nvSpPr>
        <p:spPr>
          <a:xfrm>
            <a:off x="9279026" y="5016618"/>
            <a:ext cx="10204097" cy="374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r>
              <a:rPr lang="de-CH" b="1" dirty="0">
                <a:latin typeface="+mj-lt"/>
                <a:ea typeface="+mj-ea"/>
                <a:cs typeface="+mj-cs"/>
              </a:rPr>
              <a:t>Rettungsachse (Zufahrt / Wegfahrt)</a:t>
            </a:r>
          </a:p>
        </p:txBody>
      </p:sp>
      <p:sp>
        <p:nvSpPr>
          <p:cNvPr id="15" name="TextBox 77">
            <a:extLst>
              <a:ext uri="{FF2B5EF4-FFF2-40B4-BE49-F238E27FC236}">
                <a16:creationId xmlns:a16="http://schemas.microsoft.com/office/drawing/2014/main" id="{02E4660F-3B0A-E9B4-98BA-BF416301892A}"/>
              </a:ext>
            </a:extLst>
          </p:cNvPr>
          <p:cNvSpPr txBox="1"/>
          <p:nvPr/>
        </p:nvSpPr>
        <p:spPr>
          <a:xfrm>
            <a:off x="9279025" y="6524195"/>
            <a:ext cx="10204097" cy="374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r>
              <a:rPr lang="de-CH" b="1" dirty="0">
                <a:latin typeface="+mj-lt"/>
                <a:ea typeface="+mj-ea"/>
                <a:cs typeface="+mj-cs"/>
              </a:rPr>
              <a:t> Standort Einsatzleitung (gemeinsamer Standort)</a:t>
            </a:r>
          </a:p>
        </p:txBody>
      </p:sp>
      <p:sp>
        <p:nvSpPr>
          <p:cNvPr id="16" name="TextBox 77">
            <a:extLst>
              <a:ext uri="{FF2B5EF4-FFF2-40B4-BE49-F238E27FC236}">
                <a16:creationId xmlns:a16="http://schemas.microsoft.com/office/drawing/2014/main" id="{F6EA4AAD-B02B-76A8-FBBF-DBE37D1BECBA}"/>
              </a:ext>
            </a:extLst>
          </p:cNvPr>
          <p:cNvSpPr txBox="1"/>
          <p:nvPr/>
        </p:nvSpPr>
        <p:spPr>
          <a:xfrm>
            <a:off x="9279025" y="8031773"/>
            <a:ext cx="10204097" cy="374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r>
              <a:rPr lang="de-CH" b="1" dirty="0">
                <a:latin typeface="+mj-lt"/>
                <a:ea typeface="+mj-ea"/>
                <a:cs typeface="+mj-cs"/>
              </a:rPr>
              <a:t> Standort Sammelstelle Unverletzte</a:t>
            </a:r>
          </a:p>
        </p:txBody>
      </p:sp>
      <p:sp>
        <p:nvSpPr>
          <p:cNvPr id="18" name="TextBox 77">
            <a:extLst>
              <a:ext uri="{FF2B5EF4-FFF2-40B4-BE49-F238E27FC236}">
                <a16:creationId xmlns:a16="http://schemas.microsoft.com/office/drawing/2014/main" id="{349E987C-869A-B739-190E-10CBEA032970}"/>
              </a:ext>
            </a:extLst>
          </p:cNvPr>
          <p:cNvSpPr txBox="1"/>
          <p:nvPr/>
        </p:nvSpPr>
        <p:spPr>
          <a:xfrm>
            <a:off x="9279023" y="9539339"/>
            <a:ext cx="10204097" cy="374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r>
              <a:rPr lang="de-CH" b="1" dirty="0">
                <a:latin typeface="+mj-lt"/>
                <a:ea typeface="+mj-ea"/>
                <a:cs typeface="+mj-cs"/>
              </a:rPr>
              <a:t> Standort Warteraum (für weitere Einsatzkräfte)</a:t>
            </a:r>
          </a:p>
        </p:txBody>
      </p:sp>
    </p:spTree>
    <p:extLst>
      <p:ext uri="{BB962C8B-B14F-4D97-AF65-F5344CB8AC3E}">
        <p14:creationId xmlns:p14="http://schemas.microsoft.com/office/powerpoint/2010/main" val="158110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0EB74-D022-CB78-14EB-5FA899AD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30AFA-7D0E-8B10-DEF3-D751074F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6FBA4-608D-32AC-4942-DB7A5ED3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smtClean="0"/>
              <a:pPr/>
              <a:t>15</a:t>
            </a:fld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E8D999-AB77-1A16-2FAD-76D2957B5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7381" y="1777041"/>
            <a:ext cx="4683965" cy="9406771"/>
          </a:xfrm>
        </p:spPr>
        <p:txBody>
          <a:bodyPr/>
          <a:lstStyle/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dirty="0"/>
              <a:t>6 Absprachepunkte erarbeiten lassen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b="1" dirty="0">
                <a:solidFill>
                  <a:schemeClr val="tx1"/>
                </a:solidFill>
              </a:rPr>
              <a:t>Problemerfassung erarbeiten lassen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92C34-23CE-E4F2-0C0A-B9AA3366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3. Stellvertreter</a:t>
            </a:r>
          </a:p>
        </p:txBody>
      </p:sp>
      <p:sp>
        <p:nvSpPr>
          <p:cNvPr id="9" name="Oval 310">
            <a:extLst>
              <a:ext uri="{FF2B5EF4-FFF2-40B4-BE49-F238E27FC236}">
                <a16:creationId xmlns:a16="http://schemas.microsoft.com/office/drawing/2014/main" id="{084776B3-45D3-2206-A597-B3784CFAD920}"/>
              </a:ext>
            </a:extLst>
          </p:cNvPr>
          <p:cNvSpPr/>
          <p:nvPr/>
        </p:nvSpPr>
        <p:spPr>
          <a:xfrm>
            <a:off x="2619924" y="4144566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2</a:t>
            </a:r>
            <a:endParaRPr lang="de-CH" sz="2400" dirty="0" err="1"/>
          </a:p>
        </p:txBody>
      </p:sp>
      <p:sp>
        <p:nvSpPr>
          <p:cNvPr id="11" name="TextBox 77">
            <a:extLst>
              <a:ext uri="{FF2B5EF4-FFF2-40B4-BE49-F238E27FC236}">
                <a16:creationId xmlns:a16="http://schemas.microsoft.com/office/drawing/2014/main" id="{50345AC2-6266-2A29-FC8F-4F0ECA4E0A88}"/>
              </a:ext>
            </a:extLst>
          </p:cNvPr>
          <p:cNvSpPr txBox="1"/>
          <p:nvPr/>
        </p:nvSpPr>
        <p:spPr>
          <a:xfrm>
            <a:off x="11284292" y="1462164"/>
            <a:ext cx="4524278" cy="3686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r>
              <a:rPr lang="de-CH" b="1" dirty="0">
                <a:latin typeface="+mj-lt"/>
                <a:ea typeface="+mj-ea"/>
                <a:cs typeface="+mj-cs"/>
              </a:rPr>
              <a:t>FRONT</a:t>
            </a:r>
          </a:p>
          <a:p>
            <a:pPr lvl="1"/>
            <a:r>
              <a:rPr lang="de-CH" dirty="0"/>
              <a:t>Sichern, Retten, Halten</a:t>
            </a:r>
          </a:p>
          <a:p>
            <a:pPr lvl="1"/>
            <a:r>
              <a:rPr lang="de-CH" dirty="0"/>
              <a:t>Schlüsselstellen?</a:t>
            </a:r>
          </a:p>
          <a:p>
            <a:pPr lvl="1"/>
            <a:r>
              <a:rPr lang="de-CH" dirty="0"/>
              <a:t>Personen in Not</a:t>
            </a:r>
          </a:p>
          <a:p>
            <a:pPr lvl="1"/>
            <a:r>
              <a:rPr lang="de-CH" dirty="0"/>
              <a:t>Schützen von... </a:t>
            </a:r>
          </a:p>
          <a:p>
            <a:pPr lvl="1"/>
            <a:r>
              <a:rPr lang="de-CH" dirty="0"/>
              <a:t>Übergriffsgefahr auf …</a:t>
            </a:r>
          </a:p>
          <a:p>
            <a:pPr lvl="1"/>
            <a:r>
              <a:rPr lang="de-CH" dirty="0"/>
              <a:t>Sicherheit gewährleistet?</a:t>
            </a:r>
          </a:p>
          <a:p>
            <a:pPr lvl="1"/>
            <a:r>
              <a:rPr lang="de-CH" dirty="0"/>
              <a:t>Ist Schadenausmass klar?</a:t>
            </a:r>
          </a:p>
          <a:p>
            <a:pPr lvl="1"/>
            <a:r>
              <a:rPr lang="de-CH" dirty="0"/>
              <a:t>Gefährliche Stoffe</a:t>
            </a:r>
          </a:p>
          <a:p>
            <a:pPr lvl="1"/>
            <a:r>
              <a:rPr lang="de-CH" dirty="0"/>
              <a:t>Entwicklung</a:t>
            </a:r>
          </a:p>
        </p:txBody>
      </p:sp>
      <p:sp>
        <p:nvSpPr>
          <p:cNvPr id="12" name="TextBox 79">
            <a:extLst>
              <a:ext uri="{FF2B5EF4-FFF2-40B4-BE49-F238E27FC236}">
                <a16:creationId xmlns:a16="http://schemas.microsoft.com/office/drawing/2014/main" id="{84F8FF64-3A48-7217-EE82-FEED59EB40D8}"/>
              </a:ext>
            </a:extLst>
          </p:cNvPr>
          <p:cNvSpPr txBox="1"/>
          <p:nvPr/>
        </p:nvSpPr>
        <p:spPr>
          <a:xfrm>
            <a:off x="17102054" y="1504054"/>
            <a:ext cx="4386345" cy="3686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r>
              <a:rPr lang="de-CH" b="1" dirty="0">
                <a:latin typeface="+mj-lt"/>
                <a:ea typeface="+mj-ea"/>
                <a:cs typeface="+mj-cs"/>
              </a:rPr>
              <a:t>ORDNUNG</a:t>
            </a:r>
          </a:p>
          <a:p>
            <a:pPr lvl="1"/>
            <a:r>
              <a:rPr lang="de-CH" dirty="0"/>
              <a:t>Gefahrenzone definieren</a:t>
            </a:r>
          </a:p>
          <a:p>
            <a:pPr lvl="1"/>
            <a:r>
              <a:rPr lang="de-CH" dirty="0"/>
              <a:t>Absperren</a:t>
            </a:r>
          </a:p>
          <a:p>
            <a:pPr lvl="1"/>
            <a:r>
              <a:rPr lang="de-CH" dirty="0"/>
              <a:t>Zutritt verhindern</a:t>
            </a:r>
          </a:p>
          <a:p>
            <a:pPr lvl="1"/>
            <a:r>
              <a:rPr lang="de-CH" dirty="0"/>
              <a:t>Einweisung sicherstellen</a:t>
            </a:r>
          </a:p>
          <a:p>
            <a:pPr lvl="1"/>
            <a:r>
              <a:rPr lang="de-CH" dirty="0"/>
              <a:t>Schadenplatzorganisation </a:t>
            </a:r>
          </a:p>
          <a:p>
            <a:pPr lvl="1"/>
            <a:r>
              <a:rPr lang="de-CH" dirty="0"/>
              <a:t>Absprache mit Polizei </a:t>
            </a:r>
          </a:p>
          <a:p>
            <a:pPr lvl="1"/>
            <a:r>
              <a:rPr lang="de-CH" dirty="0"/>
              <a:t>Verkehrsführung</a:t>
            </a:r>
          </a:p>
        </p:txBody>
      </p:sp>
      <p:sp>
        <p:nvSpPr>
          <p:cNvPr id="13" name="TextBox 78">
            <a:extLst>
              <a:ext uri="{FF2B5EF4-FFF2-40B4-BE49-F238E27FC236}">
                <a16:creationId xmlns:a16="http://schemas.microsoft.com/office/drawing/2014/main" id="{78651717-6346-8396-EBDE-2777ACEC424E}"/>
              </a:ext>
            </a:extLst>
          </p:cNvPr>
          <p:cNvSpPr txBox="1"/>
          <p:nvPr/>
        </p:nvSpPr>
        <p:spPr>
          <a:xfrm>
            <a:off x="11284292" y="6261091"/>
            <a:ext cx="5456262" cy="3686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r>
              <a:rPr lang="de-CH" b="1" dirty="0">
                <a:latin typeface="+mj-lt"/>
                <a:ea typeface="+mj-ea"/>
                <a:cs typeface="+mj-cs"/>
              </a:rPr>
              <a:t>SANITÄT</a:t>
            </a:r>
          </a:p>
          <a:p>
            <a:pPr lvl="1"/>
            <a:r>
              <a:rPr lang="de-CH" dirty="0"/>
              <a:t>Anzahl Verletzte</a:t>
            </a:r>
          </a:p>
          <a:p>
            <a:pPr lvl="1"/>
            <a:r>
              <a:rPr lang="de-CH" dirty="0"/>
              <a:t>Absprache mit Rettungsdienst</a:t>
            </a:r>
          </a:p>
          <a:p>
            <a:pPr lvl="1"/>
            <a:r>
              <a:rPr lang="de-CH" dirty="0"/>
              <a:t>Betreuung sicherstellen</a:t>
            </a:r>
          </a:p>
          <a:p>
            <a:pPr lvl="1"/>
            <a:r>
              <a:rPr lang="de-CH" dirty="0"/>
              <a:t>Kontakt mit Patienten-Sammelstelle</a:t>
            </a:r>
          </a:p>
          <a:p>
            <a:pPr lvl="1"/>
            <a:r>
              <a:rPr lang="de-CH" dirty="0"/>
              <a:t>Betrieb SAN-</a:t>
            </a:r>
            <a:r>
              <a:rPr lang="de-CH" dirty="0" err="1"/>
              <a:t>Hist</a:t>
            </a:r>
            <a:endParaRPr lang="de-CH" dirty="0"/>
          </a:p>
          <a:p>
            <a:pPr lvl="1"/>
            <a:r>
              <a:rPr lang="de-CH" dirty="0"/>
              <a:t>Betreuung</a:t>
            </a:r>
            <a:endParaRPr lang="de-CH" dirty="0">
              <a:highlight>
                <a:srgbClr val="FFFF00"/>
              </a:highlight>
            </a:endParaRPr>
          </a:p>
        </p:txBody>
      </p:sp>
      <p:sp>
        <p:nvSpPr>
          <p:cNvPr id="14" name="TextBox 80">
            <a:extLst>
              <a:ext uri="{FF2B5EF4-FFF2-40B4-BE49-F238E27FC236}">
                <a16:creationId xmlns:a16="http://schemas.microsoft.com/office/drawing/2014/main" id="{ED05F92B-6F40-E1A7-983A-4EACCF3C584E}"/>
              </a:ext>
            </a:extLst>
          </p:cNvPr>
          <p:cNvSpPr txBox="1"/>
          <p:nvPr/>
        </p:nvSpPr>
        <p:spPr>
          <a:xfrm>
            <a:off x="17103817" y="6261091"/>
            <a:ext cx="5599683" cy="41893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r>
              <a:rPr lang="de-CH" b="1" dirty="0">
                <a:latin typeface="+mj-lt"/>
                <a:ea typeface="+mj-ea"/>
                <a:cs typeface="+mj-cs"/>
              </a:rPr>
              <a:t>SPEZIALPROBLEME</a:t>
            </a:r>
          </a:p>
          <a:p>
            <a:pPr lvl="1"/>
            <a:r>
              <a:rPr lang="de-CH" dirty="0"/>
              <a:t>Räumung/Evakuation notwendig?</a:t>
            </a:r>
          </a:p>
          <a:p>
            <a:pPr lvl="1"/>
            <a:r>
              <a:rPr lang="de-CH" dirty="0"/>
              <a:t>Wetterlage beachten</a:t>
            </a:r>
          </a:p>
          <a:p>
            <a:pPr lvl="1"/>
            <a:r>
              <a:rPr lang="de-CH" dirty="0"/>
              <a:t>Logistik, Nachschub planen</a:t>
            </a:r>
          </a:p>
          <a:p>
            <a:pPr lvl="1"/>
            <a:r>
              <a:rPr lang="de-CH" dirty="0"/>
              <a:t>Notwendigkeit Spezialisten</a:t>
            </a:r>
          </a:p>
          <a:p>
            <a:pPr lvl="1"/>
            <a:r>
              <a:rPr lang="de-CH" dirty="0"/>
              <a:t>Verbindungen sicherstellen</a:t>
            </a:r>
          </a:p>
          <a:p>
            <a:pPr lvl="1"/>
            <a:r>
              <a:rPr lang="de-CH" dirty="0"/>
              <a:t>Information an ÖV, Klärmeister, etc.</a:t>
            </a:r>
          </a:p>
          <a:p>
            <a:pPr lvl="1"/>
            <a:r>
              <a:rPr lang="de-CH" dirty="0"/>
              <a:t>Umweltgefährdung</a:t>
            </a:r>
          </a:p>
          <a:p>
            <a:pPr lvl="1"/>
            <a:r>
              <a:rPr lang="de-CH" dirty="0"/>
              <a:t>Information Medien, Behörden</a:t>
            </a:r>
          </a:p>
        </p:txBody>
      </p:sp>
      <p:sp>
        <p:nvSpPr>
          <p:cNvPr id="15" name="Oval 310">
            <a:extLst>
              <a:ext uri="{FF2B5EF4-FFF2-40B4-BE49-F238E27FC236}">
                <a16:creationId xmlns:a16="http://schemas.microsoft.com/office/drawing/2014/main" id="{CF8E0649-F858-15E8-1CEE-2566CB44B831}"/>
              </a:ext>
            </a:extLst>
          </p:cNvPr>
          <p:cNvSpPr/>
          <p:nvPr/>
        </p:nvSpPr>
        <p:spPr>
          <a:xfrm>
            <a:off x="14279323" y="9947864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2</a:t>
            </a:r>
            <a:endParaRPr lang="de-CH" sz="2400" dirty="0" err="1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D6953DC5-CEA9-1CCB-B517-7311217F390E}"/>
              </a:ext>
            </a:extLst>
          </p:cNvPr>
          <p:cNvCxnSpPr/>
          <p:nvPr/>
        </p:nvCxnSpPr>
        <p:spPr>
          <a:xfrm>
            <a:off x="16740554" y="1462164"/>
            <a:ext cx="0" cy="8606001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4F60E1CA-B805-E136-8C3C-4419A1736C3C}"/>
              </a:ext>
            </a:extLst>
          </p:cNvPr>
          <p:cNvCxnSpPr>
            <a:cxnSpLocks/>
          </p:cNvCxnSpPr>
          <p:nvPr/>
        </p:nvCxnSpPr>
        <p:spPr>
          <a:xfrm>
            <a:off x="10972800" y="5765164"/>
            <a:ext cx="11377246" cy="0"/>
          </a:xfrm>
          <a:prstGeom prst="straightConnector1">
            <a:avLst/>
          </a:prstGeom>
          <a:ln w="28575">
            <a:solidFill>
              <a:srgbClr val="00206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CF68E9E7-76B7-D833-6A54-0B608EDD3A28}"/>
              </a:ext>
            </a:extLst>
          </p:cNvPr>
          <p:cNvGrpSpPr/>
          <p:nvPr/>
        </p:nvGrpSpPr>
        <p:grpSpPr>
          <a:xfrm>
            <a:off x="6494134" y="1698437"/>
            <a:ext cx="1270000" cy="8306401"/>
            <a:chOff x="6494134" y="1698437"/>
            <a:chExt cx="1270000" cy="8306401"/>
          </a:xfrm>
        </p:grpSpPr>
        <p:grpSp>
          <p:nvGrpSpPr>
            <p:cNvPr id="50" name="Group 7">
              <a:extLst>
                <a:ext uri="{FF2B5EF4-FFF2-40B4-BE49-F238E27FC236}">
                  <a16:creationId xmlns:a16="http://schemas.microsoft.com/office/drawing/2014/main" id="{FD1622B8-3E69-CBF3-E60B-69CFA31F6AB7}"/>
                </a:ext>
              </a:extLst>
            </p:cNvPr>
            <p:cNvGrpSpPr/>
            <p:nvPr/>
          </p:nvGrpSpPr>
          <p:grpSpPr>
            <a:xfrm>
              <a:off x="6866909" y="1698437"/>
              <a:ext cx="524449" cy="956681"/>
              <a:chOff x="8839200" y="6816127"/>
              <a:chExt cx="685800" cy="1251011"/>
            </a:xfrm>
          </p:grpSpPr>
          <p:sp>
            <p:nvSpPr>
              <p:cNvPr id="86" name="Rectangle 16">
                <a:extLst>
                  <a:ext uri="{FF2B5EF4-FFF2-40B4-BE49-F238E27FC236}">
                    <a16:creationId xmlns:a16="http://schemas.microsoft.com/office/drawing/2014/main" id="{B3555B90-15AF-62D3-7F7A-78E75B77B51B}"/>
                  </a:ext>
                </a:extLst>
              </p:cNvPr>
              <p:cNvSpPr/>
              <p:nvPr/>
            </p:nvSpPr>
            <p:spPr>
              <a:xfrm>
                <a:off x="8839200" y="6816127"/>
                <a:ext cx="685800" cy="1251011"/>
              </a:xfrm>
              <a:prstGeom prst="rect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de-CH" sz="1500" dirty="0" err="1">
                  <a:latin typeface="ABC Favorit Book" panose="020B0404030202060203" pitchFamily="34" charset="0"/>
                </a:endParaRPr>
              </a:p>
            </p:txBody>
          </p:sp>
          <p:cxnSp>
            <p:nvCxnSpPr>
              <p:cNvPr id="87" name="Straight Connector 20">
                <a:extLst>
                  <a:ext uri="{FF2B5EF4-FFF2-40B4-BE49-F238E27FC236}">
                    <a16:creationId xmlns:a16="http://schemas.microsoft.com/office/drawing/2014/main" id="{63C12BBD-8772-8FFD-2914-0A740A45C787}"/>
                  </a:ext>
                </a:extLst>
              </p:cNvPr>
              <p:cNvCxnSpPr>
                <a:stCxn id="86" idx="0"/>
                <a:endCxn id="86" idx="2"/>
              </p:cNvCxnSpPr>
              <p:nvPr/>
            </p:nvCxnSpPr>
            <p:spPr>
              <a:xfrm>
                <a:off x="9182100" y="6816127"/>
                <a:ext cx="0" cy="1251011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8" name="Straight Connector 35">
                <a:extLst>
                  <a:ext uri="{FF2B5EF4-FFF2-40B4-BE49-F238E27FC236}">
                    <a16:creationId xmlns:a16="http://schemas.microsoft.com/office/drawing/2014/main" id="{7D117714-13B4-C250-142C-6E2CA2CDAA5E}"/>
                  </a:ext>
                </a:extLst>
              </p:cNvPr>
              <p:cNvCxnSpPr>
                <a:cxnSpLocks/>
                <a:stCxn id="86" idx="1"/>
                <a:endCxn id="86" idx="3"/>
              </p:cNvCxnSpPr>
              <p:nvPr/>
            </p:nvCxnSpPr>
            <p:spPr>
              <a:xfrm>
                <a:off x="8839200" y="7441633"/>
                <a:ext cx="685800" cy="0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52" name="Group 47">
              <a:extLst>
                <a:ext uri="{FF2B5EF4-FFF2-40B4-BE49-F238E27FC236}">
                  <a16:creationId xmlns:a16="http://schemas.microsoft.com/office/drawing/2014/main" id="{F7DF8898-008F-8DFB-04C2-47CF1664E027}"/>
                </a:ext>
              </a:extLst>
            </p:cNvPr>
            <p:cNvGrpSpPr/>
            <p:nvPr/>
          </p:nvGrpSpPr>
          <p:grpSpPr>
            <a:xfrm>
              <a:off x="6866909" y="3213191"/>
              <a:ext cx="524449" cy="956681"/>
              <a:chOff x="635000" y="5684901"/>
              <a:chExt cx="422162" cy="770093"/>
            </a:xfrm>
          </p:grpSpPr>
          <p:sp>
            <p:nvSpPr>
              <p:cNvPr id="82" name="Rectangle 43">
                <a:extLst>
                  <a:ext uri="{FF2B5EF4-FFF2-40B4-BE49-F238E27FC236}">
                    <a16:creationId xmlns:a16="http://schemas.microsoft.com/office/drawing/2014/main" id="{02CC9C00-0229-89BD-F967-ED68F9EE823F}"/>
                  </a:ext>
                </a:extLst>
              </p:cNvPr>
              <p:cNvSpPr/>
              <p:nvPr/>
            </p:nvSpPr>
            <p:spPr>
              <a:xfrm>
                <a:off x="635000" y="5684901"/>
                <a:ext cx="422162" cy="770093"/>
              </a:xfrm>
              <a:prstGeom prst="rect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de-CH" sz="1500" dirty="0" err="1">
                  <a:latin typeface="ABC Favorit Book" panose="020B0404030202060203" pitchFamily="34" charset="0"/>
                </a:endParaRPr>
              </a:p>
            </p:txBody>
          </p:sp>
          <p:cxnSp>
            <p:nvCxnSpPr>
              <p:cNvPr id="83" name="Straight Connector 44">
                <a:extLst>
                  <a:ext uri="{FF2B5EF4-FFF2-40B4-BE49-F238E27FC236}">
                    <a16:creationId xmlns:a16="http://schemas.microsoft.com/office/drawing/2014/main" id="{003BEF1B-1FB3-4F13-E01C-2E7C07028971}"/>
                  </a:ext>
                </a:extLst>
              </p:cNvPr>
              <p:cNvCxnSpPr>
                <a:stCxn id="82" idx="0"/>
                <a:endCxn id="82" idx="2"/>
              </p:cNvCxnSpPr>
              <p:nvPr/>
            </p:nvCxnSpPr>
            <p:spPr>
              <a:xfrm>
                <a:off x="846081" y="5684901"/>
                <a:ext cx="0" cy="770093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4" name="Straight Connector 45">
                <a:extLst>
                  <a:ext uri="{FF2B5EF4-FFF2-40B4-BE49-F238E27FC236}">
                    <a16:creationId xmlns:a16="http://schemas.microsoft.com/office/drawing/2014/main" id="{74E0B2CF-D301-B5B7-A629-0AD285697C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000" y="6031848"/>
                <a:ext cx="422162" cy="0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5" name="Straight Connector 46">
                <a:extLst>
                  <a:ext uri="{FF2B5EF4-FFF2-40B4-BE49-F238E27FC236}">
                    <a16:creationId xmlns:a16="http://schemas.microsoft.com/office/drawing/2014/main" id="{96836243-C1BE-FB4E-3307-0352422DF8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000" y="6123288"/>
                <a:ext cx="422162" cy="0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53" name="Group 57">
              <a:extLst>
                <a:ext uri="{FF2B5EF4-FFF2-40B4-BE49-F238E27FC236}">
                  <a16:creationId xmlns:a16="http://schemas.microsoft.com/office/drawing/2014/main" id="{F033477A-4552-6E54-C398-C3942EA94A9E}"/>
                </a:ext>
              </a:extLst>
            </p:cNvPr>
            <p:cNvGrpSpPr/>
            <p:nvPr/>
          </p:nvGrpSpPr>
          <p:grpSpPr>
            <a:xfrm>
              <a:off x="6494134" y="5052333"/>
              <a:ext cx="1270000" cy="338554"/>
              <a:chOff x="635000" y="6868611"/>
              <a:chExt cx="1270000" cy="338554"/>
            </a:xfrm>
          </p:grpSpPr>
          <p:cxnSp>
            <p:nvCxnSpPr>
              <p:cNvPr id="79" name="Straight Arrow Connector 50">
                <a:extLst>
                  <a:ext uri="{FF2B5EF4-FFF2-40B4-BE49-F238E27FC236}">
                    <a16:creationId xmlns:a16="http://schemas.microsoft.com/office/drawing/2014/main" id="{59D67BFB-A21D-DD72-8F59-461F5D1821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000" y="7037888"/>
                <a:ext cx="1270000" cy="0"/>
              </a:xfrm>
              <a:prstGeom prst="straightConnector1">
                <a:avLst/>
              </a:prstGeom>
              <a:ln w="15875">
                <a:solidFill>
                  <a:srgbClr val="0076CA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55">
                <a:extLst>
                  <a:ext uri="{FF2B5EF4-FFF2-40B4-BE49-F238E27FC236}">
                    <a16:creationId xmlns:a16="http://schemas.microsoft.com/office/drawing/2014/main" id="{058CE07C-D1B9-ACA9-3F54-27C9DF1DD84B}"/>
                  </a:ext>
                </a:extLst>
              </p:cNvPr>
              <p:cNvSpPr txBox="1"/>
              <p:nvPr/>
            </p:nvSpPr>
            <p:spPr>
              <a:xfrm>
                <a:off x="719137" y="6868611"/>
                <a:ext cx="338022" cy="338554"/>
              </a:xfrm>
              <a:prstGeom prst="rect">
                <a:avLst/>
              </a:prstGeom>
              <a:solidFill>
                <a:srgbClr val="E2E2E2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C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6CA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</a:t>
                </a:r>
              </a:p>
            </p:txBody>
          </p:sp>
          <p:sp>
            <p:nvSpPr>
              <p:cNvPr id="81" name="TextBox 56">
                <a:extLst>
                  <a:ext uri="{FF2B5EF4-FFF2-40B4-BE49-F238E27FC236}">
                    <a16:creationId xmlns:a16="http://schemas.microsoft.com/office/drawing/2014/main" id="{CC30044D-BB42-062D-A90B-FB814F15AA1B}"/>
                  </a:ext>
                </a:extLst>
              </p:cNvPr>
              <p:cNvSpPr txBox="1"/>
              <p:nvPr/>
            </p:nvSpPr>
            <p:spPr>
              <a:xfrm>
                <a:off x="1286668" y="6868611"/>
                <a:ext cx="338022" cy="338554"/>
              </a:xfrm>
              <a:prstGeom prst="rect">
                <a:avLst/>
              </a:prstGeom>
              <a:solidFill>
                <a:srgbClr val="E2E2E2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CH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6CA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</a:t>
                </a:r>
              </a:p>
            </p:txBody>
          </p:sp>
        </p:grpSp>
        <p:grpSp>
          <p:nvGrpSpPr>
            <p:cNvPr id="54" name="Group 58">
              <a:extLst>
                <a:ext uri="{FF2B5EF4-FFF2-40B4-BE49-F238E27FC236}">
                  <a16:creationId xmlns:a16="http://schemas.microsoft.com/office/drawing/2014/main" id="{24199EEE-FAEF-4CFA-1050-0925BCC955E2}"/>
                </a:ext>
              </a:extLst>
            </p:cNvPr>
            <p:cNvGrpSpPr/>
            <p:nvPr/>
          </p:nvGrpSpPr>
          <p:grpSpPr>
            <a:xfrm>
              <a:off x="6866909" y="6194150"/>
              <a:ext cx="524449" cy="958910"/>
              <a:chOff x="21389584" y="7437958"/>
              <a:chExt cx="752139" cy="1375223"/>
            </a:xfrm>
          </p:grpSpPr>
          <p:sp>
            <p:nvSpPr>
              <p:cNvPr id="74" name="Oval 59">
                <a:extLst>
                  <a:ext uri="{FF2B5EF4-FFF2-40B4-BE49-F238E27FC236}">
                    <a16:creationId xmlns:a16="http://schemas.microsoft.com/office/drawing/2014/main" id="{19E28D14-91ED-3913-4729-9CAB241C47E1}"/>
                  </a:ext>
                </a:extLst>
              </p:cNvPr>
              <p:cNvSpPr/>
              <p:nvPr/>
            </p:nvSpPr>
            <p:spPr>
              <a:xfrm>
                <a:off x="21389584" y="8248730"/>
                <a:ext cx="564451" cy="564451"/>
              </a:xfrm>
              <a:prstGeom prst="ellips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de-CH" sz="1500" dirty="0" err="1">
                  <a:latin typeface="ABC Favorit Book" panose="020B0404030202060203" pitchFamily="34" charset="0"/>
                </a:endParaRPr>
              </a:p>
            </p:txBody>
          </p:sp>
          <p:cxnSp>
            <p:nvCxnSpPr>
              <p:cNvPr id="75" name="Straight Connector 60">
                <a:extLst>
                  <a:ext uri="{FF2B5EF4-FFF2-40B4-BE49-F238E27FC236}">
                    <a16:creationId xmlns:a16="http://schemas.microsoft.com/office/drawing/2014/main" id="{CBFA2754-619A-1420-8E4E-DE83F2D4A1E3}"/>
                  </a:ext>
                </a:extLst>
              </p:cNvPr>
              <p:cNvCxnSpPr>
                <a:stCxn id="74" idx="0"/>
              </p:cNvCxnSpPr>
              <p:nvPr/>
            </p:nvCxnSpPr>
            <p:spPr>
              <a:xfrm flipH="1" flipV="1">
                <a:off x="21669375" y="7437958"/>
                <a:ext cx="2435" cy="810772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6" name="Straight Connector 61">
                <a:extLst>
                  <a:ext uri="{FF2B5EF4-FFF2-40B4-BE49-F238E27FC236}">
                    <a16:creationId xmlns:a16="http://schemas.microsoft.com/office/drawing/2014/main" id="{E79F25D3-28B7-DA35-7036-530E894CBF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669374" y="7461536"/>
                <a:ext cx="472349" cy="1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Straight Connector 62">
                <a:extLst>
                  <a:ext uri="{FF2B5EF4-FFF2-40B4-BE49-F238E27FC236}">
                    <a16:creationId xmlns:a16="http://schemas.microsoft.com/office/drawing/2014/main" id="{8B664E85-704C-B42B-FBDB-1B3A971F69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669373" y="7717558"/>
                <a:ext cx="472349" cy="1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8" name="Straight Connector 64">
                <a:extLst>
                  <a:ext uri="{FF2B5EF4-FFF2-40B4-BE49-F238E27FC236}">
                    <a16:creationId xmlns:a16="http://schemas.microsoft.com/office/drawing/2014/main" id="{3C7D3E3C-0787-DEA5-8933-AD31A61C454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669373" y="7957123"/>
                <a:ext cx="472349" cy="1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55" name="Group 65">
              <a:extLst>
                <a:ext uri="{FF2B5EF4-FFF2-40B4-BE49-F238E27FC236}">
                  <a16:creationId xmlns:a16="http://schemas.microsoft.com/office/drawing/2014/main" id="{399774B1-BEB4-D1B3-5905-CB44E16ABD02}"/>
                </a:ext>
              </a:extLst>
            </p:cNvPr>
            <p:cNvGrpSpPr/>
            <p:nvPr/>
          </p:nvGrpSpPr>
          <p:grpSpPr>
            <a:xfrm>
              <a:off x="6891934" y="7740566"/>
              <a:ext cx="524449" cy="956681"/>
              <a:chOff x="635000" y="5684901"/>
              <a:chExt cx="422162" cy="770093"/>
            </a:xfrm>
          </p:grpSpPr>
          <p:sp>
            <p:nvSpPr>
              <p:cNvPr id="68" name="Rectangle 66">
                <a:extLst>
                  <a:ext uri="{FF2B5EF4-FFF2-40B4-BE49-F238E27FC236}">
                    <a16:creationId xmlns:a16="http://schemas.microsoft.com/office/drawing/2014/main" id="{4C90DEFD-7372-C157-0CED-A8EC85DFF4EF}"/>
                  </a:ext>
                </a:extLst>
              </p:cNvPr>
              <p:cNvSpPr/>
              <p:nvPr/>
            </p:nvSpPr>
            <p:spPr>
              <a:xfrm>
                <a:off x="635000" y="5684901"/>
                <a:ext cx="422162" cy="770093"/>
              </a:xfrm>
              <a:prstGeom prst="rect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endParaRPr lang="de-CH" sz="1500" dirty="0" err="1">
                  <a:latin typeface="ABC Favorit Book" panose="020B0404030202060203" pitchFamily="34" charset="0"/>
                </a:endParaRPr>
              </a:p>
            </p:txBody>
          </p:sp>
          <p:cxnSp>
            <p:nvCxnSpPr>
              <p:cNvPr id="72" name="Straight Connector 68">
                <a:extLst>
                  <a:ext uri="{FF2B5EF4-FFF2-40B4-BE49-F238E27FC236}">
                    <a16:creationId xmlns:a16="http://schemas.microsoft.com/office/drawing/2014/main" id="{EFCBB52E-E1D8-6C33-A3B5-FABD7F8462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000" y="6031848"/>
                <a:ext cx="422162" cy="0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3" name="Straight Connector 69">
                <a:extLst>
                  <a:ext uri="{FF2B5EF4-FFF2-40B4-BE49-F238E27FC236}">
                    <a16:creationId xmlns:a16="http://schemas.microsoft.com/office/drawing/2014/main" id="{7B631276-B873-F36E-32DD-AE57996AC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000" y="6123288"/>
                <a:ext cx="422162" cy="0"/>
              </a:xfrm>
              <a:prstGeom prst="line">
                <a:avLst/>
              </a:prstGeom>
              <a:noFill/>
              <a:ln w="28575">
                <a:solidFill>
                  <a:srgbClr val="0076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64" name="Rectangle 70">
              <a:extLst>
                <a:ext uri="{FF2B5EF4-FFF2-40B4-BE49-F238E27FC236}">
                  <a16:creationId xmlns:a16="http://schemas.microsoft.com/office/drawing/2014/main" id="{AACA67B6-7F12-6AE8-5F74-1022DFCBF46E}"/>
                </a:ext>
              </a:extLst>
            </p:cNvPr>
            <p:cNvSpPr/>
            <p:nvPr/>
          </p:nvSpPr>
          <p:spPr>
            <a:xfrm>
              <a:off x="6866909" y="9539339"/>
              <a:ext cx="524449" cy="465499"/>
            </a:xfrm>
            <a:prstGeom prst="rect">
              <a:avLst/>
            </a:prstGeom>
            <a:noFill/>
            <a:ln w="28575">
              <a:solidFill>
                <a:srgbClr val="0076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rtlCol="0" anchor="ctr"/>
            <a:lstStyle/>
            <a:p>
              <a:pPr algn="ctr"/>
              <a:r>
                <a:rPr lang="en-US" sz="1600" b="1" dirty="0">
                  <a:solidFill>
                    <a:srgbClr val="0076CA"/>
                  </a:solidFill>
                  <a:latin typeface="ABC Favorit Book" panose="020B0404030202060203" pitchFamily="34" charset="0"/>
                </a:rPr>
                <a:t>W</a:t>
              </a:r>
              <a:endParaRPr lang="de-CH" sz="1600" b="1" dirty="0" err="1">
                <a:solidFill>
                  <a:srgbClr val="0076CA"/>
                </a:solidFill>
                <a:latin typeface="ABC Favorit Book" panose="020B0404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6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feil: gebogen 15">
            <a:extLst>
              <a:ext uri="{FF2B5EF4-FFF2-40B4-BE49-F238E27FC236}">
                <a16:creationId xmlns:a16="http://schemas.microsoft.com/office/drawing/2014/main" id="{21ED062D-5B40-C246-BD7C-116690F558AF}"/>
              </a:ext>
            </a:extLst>
          </p:cNvPr>
          <p:cNvSpPr/>
          <p:nvPr/>
        </p:nvSpPr>
        <p:spPr>
          <a:xfrm rot="5400000" flipV="1">
            <a:off x="6172164" y="6239950"/>
            <a:ext cx="4457700" cy="537750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31727"/>
              <a:gd name="adj5" fmla="val 1731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de-CH" sz="1500" dirty="0" err="1">
              <a:solidFill>
                <a:schemeClr val="tx1"/>
              </a:solidFill>
              <a:latin typeface="ABC Favorit Book" panose="020B040403020206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52F7C-32B1-56E3-ABE6-99D0D92E3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Führen mit Verantwortungsbereichen (VB) und deren Kommunikation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E3D24-BBFB-2CE0-A41A-D0A8ECA2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CB821-EA7B-98D2-F33C-3A663E3A1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ACC35-3B26-0D71-A9D8-E76C03858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noProof="0" smtClean="0"/>
              <a:t>16</a:t>
            </a:fld>
            <a:endParaRPr lang="de-CH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97BDD0-D714-8B26-F63E-EC277FD7DE5A}"/>
              </a:ext>
            </a:extLst>
          </p:cNvPr>
          <p:cNvSpPr txBox="1"/>
          <p:nvPr/>
        </p:nvSpPr>
        <p:spPr>
          <a:xfrm>
            <a:off x="729376" y="2478756"/>
            <a:ext cx="3309116" cy="588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pPr algn="r"/>
            <a:r>
              <a:rPr lang="de-CH" sz="2800" b="1" dirty="0">
                <a:solidFill>
                  <a:schemeClr val="accent1"/>
                </a:solidFill>
              </a:rPr>
              <a:t>1. Einsatz </a:t>
            </a:r>
            <a:r>
              <a:rPr lang="de-CH" sz="2800" b="1" dirty="0" err="1">
                <a:solidFill>
                  <a:schemeClr val="accent1"/>
                </a:solidFill>
              </a:rPr>
              <a:t>VB`s</a:t>
            </a:r>
            <a:r>
              <a:rPr lang="de-CH" sz="2800" dirty="0"/>
              <a:t> </a:t>
            </a:r>
          </a:p>
          <a:p>
            <a:pPr algn="r"/>
            <a:endParaRPr lang="de-CH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D0D8F-F756-B9E1-D062-BA479311C097}"/>
              </a:ext>
            </a:extLst>
          </p:cNvPr>
          <p:cNvSpPr txBox="1"/>
          <p:nvPr/>
        </p:nvSpPr>
        <p:spPr>
          <a:xfrm>
            <a:off x="10002582" y="10564321"/>
            <a:ext cx="3827585" cy="716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pPr algn="ctr"/>
            <a:r>
              <a:rPr lang="de-CH" sz="2800" b="1" dirty="0">
                <a:solidFill>
                  <a:schemeClr val="accent1"/>
                </a:solidFill>
              </a:rPr>
              <a:t>2. Aufgaben VB</a:t>
            </a:r>
            <a:endParaRPr lang="de-CH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9F40A-C141-72ED-143B-86EB53A6FE5A}"/>
              </a:ext>
            </a:extLst>
          </p:cNvPr>
          <p:cNvSpPr txBox="1"/>
          <p:nvPr/>
        </p:nvSpPr>
        <p:spPr>
          <a:xfrm>
            <a:off x="17493323" y="2478756"/>
            <a:ext cx="5665615" cy="7164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r>
              <a:rPr lang="de-CH" sz="2800" b="1" dirty="0">
                <a:solidFill>
                  <a:schemeClr val="accent1"/>
                </a:solidFill>
              </a:rPr>
              <a:t>3. Kommunikation mit VB</a:t>
            </a:r>
            <a:endParaRPr lang="de-CH" sz="2800" dirty="0"/>
          </a:p>
        </p:txBody>
      </p:sp>
      <p:sp>
        <p:nvSpPr>
          <p:cNvPr id="17" name="Pfeil: gebogen 16">
            <a:extLst>
              <a:ext uri="{FF2B5EF4-FFF2-40B4-BE49-F238E27FC236}">
                <a16:creationId xmlns:a16="http://schemas.microsoft.com/office/drawing/2014/main" id="{071F3F07-EA71-D39F-60BE-B51604CF1A55}"/>
              </a:ext>
            </a:extLst>
          </p:cNvPr>
          <p:cNvSpPr/>
          <p:nvPr/>
        </p:nvSpPr>
        <p:spPr>
          <a:xfrm rot="21030468" flipV="1">
            <a:off x="13801144" y="6128615"/>
            <a:ext cx="4457700" cy="537750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31727"/>
              <a:gd name="adj5" fmla="val 1731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de-CH" sz="1500" dirty="0" err="1">
              <a:solidFill>
                <a:schemeClr val="tx1"/>
              </a:solidFill>
              <a:latin typeface="ABC Favorit Book" panose="020B0404030202060203" pitchFamily="34" charset="0"/>
            </a:endParaRPr>
          </a:p>
        </p:txBody>
      </p:sp>
      <p:pic>
        <p:nvPicPr>
          <p:cNvPr id="13" name="Grafik 12" descr="Ein Bild, das Cartoon, Haus, Design enthält.&#10;&#10;Automatisch generierte Beschreibung">
            <a:extLst>
              <a:ext uri="{FF2B5EF4-FFF2-40B4-BE49-F238E27FC236}">
                <a16:creationId xmlns:a16="http://schemas.microsoft.com/office/drawing/2014/main" id="{6F7E6EE1-EDEF-B96F-47B0-788A88C8D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76" y="4213494"/>
            <a:ext cx="7262080" cy="419125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6ACE024-0379-011A-C202-DBD3EBDBA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246" y="5293275"/>
            <a:ext cx="1681038" cy="2292325"/>
          </a:xfrm>
          <a:prstGeom prst="rect">
            <a:avLst/>
          </a:prstGeom>
        </p:spPr>
      </p:pic>
      <p:pic>
        <p:nvPicPr>
          <p:cNvPr id="15" name="Grafik 14" descr="Ein Bild, das Helm, Arbeitskleidung, Schutzhelm, Schutzausrüstung enthält.&#10;&#10;Automatisch generierte Beschreibung">
            <a:extLst>
              <a:ext uri="{FF2B5EF4-FFF2-40B4-BE49-F238E27FC236}">
                <a16:creationId xmlns:a16="http://schemas.microsoft.com/office/drawing/2014/main" id="{DFA9E937-762E-1528-9DCD-3C6B083E4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940" y="6791612"/>
            <a:ext cx="4379726" cy="3495360"/>
          </a:xfrm>
          <a:prstGeom prst="rect">
            <a:avLst/>
          </a:prstGeom>
        </p:spPr>
      </p:pic>
      <p:pic>
        <p:nvPicPr>
          <p:cNvPr id="19" name="Grafik 18" descr="Ein Bild, das Person, Kleidung, Feuerwehrmann, Cartoon enthält.&#10;&#10;Automatisch generierte Beschreibung">
            <a:extLst>
              <a:ext uri="{FF2B5EF4-FFF2-40B4-BE49-F238E27FC236}">
                <a16:creationId xmlns:a16="http://schemas.microsoft.com/office/drawing/2014/main" id="{98343784-F49F-6843-1089-56DF0E80BC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1902" y="3394812"/>
            <a:ext cx="3309116" cy="480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6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1710DC2-1D7E-A38C-05CC-EFCD778174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4" name="Grafik 23" descr="Ein Bild, das Cartoon, Haus, Design enthält.&#10;&#10;Automatisch generierte Beschreibung">
            <a:extLst>
              <a:ext uri="{FF2B5EF4-FFF2-40B4-BE49-F238E27FC236}">
                <a16:creationId xmlns:a16="http://schemas.microsoft.com/office/drawing/2014/main" id="{6940BA79-4DD6-745E-1974-7CF33E279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82" y="82356"/>
            <a:ext cx="15662030" cy="903922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2E3E4B-C72B-EFF5-749C-50F575473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0A998-B84A-26A8-9AF6-63E99749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24E89-07C1-0057-AE19-A25C3D31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noProof="0" smtClean="0"/>
              <a:t>17</a:t>
            </a:fld>
            <a:endParaRPr lang="de-CH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99F22-1DC2-778D-23AD-A15DB6C2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CH" dirty="0"/>
              <a:t>Warum braucht es einen VB?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A4ABC7-9B56-8EB4-C744-A61D962DC7A1}"/>
              </a:ext>
            </a:extLst>
          </p:cNvPr>
          <p:cNvSpPr txBox="1"/>
          <p:nvPr/>
        </p:nvSpPr>
        <p:spPr>
          <a:xfrm>
            <a:off x="637381" y="2453242"/>
            <a:ext cx="4824000" cy="5448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endParaRPr lang="de-CH" dirty="0"/>
          </a:p>
        </p:txBody>
      </p:sp>
      <p:sp>
        <p:nvSpPr>
          <p:cNvPr id="40" name="Gleichschenkliges Dreieck 39">
            <a:extLst>
              <a:ext uri="{FF2B5EF4-FFF2-40B4-BE49-F238E27FC236}">
                <a16:creationId xmlns:a16="http://schemas.microsoft.com/office/drawing/2014/main" id="{D3EF950A-77F1-7F49-9901-8E8641315E09}"/>
              </a:ext>
            </a:extLst>
          </p:cNvPr>
          <p:cNvSpPr/>
          <p:nvPr/>
        </p:nvSpPr>
        <p:spPr>
          <a:xfrm>
            <a:off x="7420708" y="3427873"/>
            <a:ext cx="1213338" cy="7513743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de-CH" sz="1500" dirty="0" err="1">
              <a:latin typeface="ABC Favorit Book" panose="020B0404030202060203" pitchFamily="34" charset="0"/>
            </a:endParaRPr>
          </a:p>
        </p:txBody>
      </p:sp>
      <p:sp>
        <p:nvSpPr>
          <p:cNvPr id="41" name="Gleichschenkliges Dreieck 40">
            <a:extLst>
              <a:ext uri="{FF2B5EF4-FFF2-40B4-BE49-F238E27FC236}">
                <a16:creationId xmlns:a16="http://schemas.microsoft.com/office/drawing/2014/main" id="{9D847774-4C7A-A2D6-2786-164313A0429F}"/>
              </a:ext>
            </a:extLst>
          </p:cNvPr>
          <p:cNvSpPr/>
          <p:nvPr/>
        </p:nvSpPr>
        <p:spPr>
          <a:xfrm rot="4152128">
            <a:off x="13755902" y="1967353"/>
            <a:ext cx="940751" cy="12922124"/>
          </a:xfrm>
          <a:prstGeom prst="triangle">
            <a:avLst>
              <a:gd name="adj" fmla="val 9526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de-CH" sz="1500" dirty="0" err="1">
              <a:latin typeface="ABC Favorit Book" panose="020B0404030202060203" pitchFamily="34" charset="0"/>
            </a:endParaRPr>
          </a:p>
        </p:txBody>
      </p:sp>
      <p:sp>
        <p:nvSpPr>
          <p:cNvPr id="43" name="Gleichschenkliges Dreieck 42">
            <a:extLst>
              <a:ext uri="{FF2B5EF4-FFF2-40B4-BE49-F238E27FC236}">
                <a16:creationId xmlns:a16="http://schemas.microsoft.com/office/drawing/2014/main" id="{B9F75C83-3F76-2778-A1AC-ADF046CD652E}"/>
              </a:ext>
            </a:extLst>
          </p:cNvPr>
          <p:cNvSpPr/>
          <p:nvPr/>
        </p:nvSpPr>
        <p:spPr>
          <a:xfrm rot="11908799">
            <a:off x="7794129" y="8255096"/>
            <a:ext cx="4674424" cy="3873768"/>
          </a:xfrm>
          <a:prstGeom prst="triangle">
            <a:avLst>
              <a:gd name="adj" fmla="val 95951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de-CH" sz="1500" dirty="0" err="1">
              <a:latin typeface="ABC Favorit Book" panose="020B0404030202060203" pitchFamily="34" charset="0"/>
            </a:endParaRPr>
          </a:p>
        </p:txBody>
      </p:sp>
      <p:sp>
        <p:nvSpPr>
          <p:cNvPr id="44" name="Gleichschenkliges Dreieck 43">
            <a:extLst>
              <a:ext uri="{FF2B5EF4-FFF2-40B4-BE49-F238E27FC236}">
                <a16:creationId xmlns:a16="http://schemas.microsoft.com/office/drawing/2014/main" id="{5F5C6332-F421-F9B4-6003-EF27C88821DC}"/>
              </a:ext>
            </a:extLst>
          </p:cNvPr>
          <p:cNvSpPr/>
          <p:nvPr/>
        </p:nvSpPr>
        <p:spPr>
          <a:xfrm rot="11519337">
            <a:off x="7470999" y="9163032"/>
            <a:ext cx="4463364" cy="3127128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de-CH" sz="1500" dirty="0" err="1">
              <a:latin typeface="ABC Favorit Book" panose="020B0404030202060203" pitchFamily="34" charset="0"/>
            </a:endParaRPr>
          </a:p>
        </p:txBody>
      </p:sp>
      <p:pic>
        <p:nvPicPr>
          <p:cNvPr id="27" name="Grafik 26" descr="Ein Bild, das Warnkleidung, Arbeitskleidung, Schutzhelm, Kleidung enthält.&#10;&#10;Automatisch generierte Beschreibung">
            <a:extLst>
              <a:ext uri="{FF2B5EF4-FFF2-40B4-BE49-F238E27FC236}">
                <a16:creationId xmlns:a16="http://schemas.microsoft.com/office/drawing/2014/main" id="{A7EEF900-FAC8-B0DC-0FCB-20B2D6025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83" y="10941616"/>
            <a:ext cx="1828958" cy="2690093"/>
          </a:xfrm>
          <a:prstGeom prst="rect">
            <a:avLst/>
          </a:prstGeom>
        </p:spPr>
      </p:pic>
      <p:sp>
        <p:nvSpPr>
          <p:cNvPr id="47" name="Oval 27">
            <a:extLst>
              <a:ext uri="{FF2B5EF4-FFF2-40B4-BE49-F238E27FC236}">
                <a16:creationId xmlns:a16="http://schemas.microsoft.com/office/drawing/2014/main" id="{0875D71F-CC07-F13A-3803-D17E06C1C287}"/>
              </a:ext>
            </a:extLst>
          </p:cNvPr>
          <p:cNvSpPr/>
          <p:nvPr/>
        </p:nvSpPr>
        <p:spPr>
          <a:xfrm>
            <a:off x="6511142" y="9944890"/>
            <a:ext cx="950921" cy="950918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/>
              <a:t>EL</a:t>
            </a:r>
            <a:endParaRPr lang="de-CH" sz="3600" dirty="0" err="1"/>
          </a:p>
        </p:txBody>
      </p:sp>
    </p:spTree>
    <p:extLst>
      <p:ext uri="{BB962C8B-B14F-4D97-AF65-F5344CB8AC3E}">
        <p14:creationId xmlns:p14="http://schemas.microsoft.com/office/powerpoint/2010/main" val="100826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 descr="Ein Bild, das Cartoon, Haus, Design enthält.&#10;&#10;Automatisch generierte Beschreibung">
            <a:extLst>
              <a:ext uri="{FF2B5EF4-FFF2-40B4-BE49-F238E27FC236}">
                <a16:creationId xmlns:a16="http://schemas.microsoft.com/office/drawing/2014/main" id="{6940BA79-4DD6-745E-1974-7CF33E279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82" y="82356"/>
            <a:ext cx="15662030" cy="903922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2E3E4B-C72B-EFF5-749C-50F575473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0A998-B84A-26A8-9AF6-63E99749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24E89-07C1-0057-AE19-A25C3D31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noProof="0" smtClean="0"/>
              <a:t>18</a:t>
            </a:fld>
            <a:endParaRPr lang="de-CH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99F22-1DC2-778D-23AD-A15DB6C2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CH" dirty="0"/>
              <a:t>Bilden von sinnvollen VB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A4ABC7-9B56-8EB4-C744-A61D962DC7A1}"/>
              </a:ext>
            </a:extLst>
          </p:cNvPr>
          <p:cNvSpPr txBox="1"/>
          <p:nvPr/>
        </p:nvSpPr>
        <p:spPr>
          <a:xfrm>
            <a:off x="637381" y="2453242"/>
            <a:ext cx="4824000" cy="5448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endParaRPr lang="de-CH" dirty="0"/>
          </a:p>
        </p:txBody>
      </p:sp>
      <p:pic>
        <p:nvPicPr>
          <p:cNvPr id="27" name="Grafik 26" descr="Ein Bild, das Warnkleidung, Arbeitskleidung, Schutzhelm, Kleidung enthält.&#10;&#10;Automatisch generierte Beschreibung">
            <a:extLst>
              <a:ext uri="{FF2B5EF4-FFF2-40B4-BE49-F238E27FC236}">
                <a16:creationId xmlns:a16="http://schemas.microsoft.com/office/drawing/2014/main" id="{A7EEF900-FAC8-B0DC-0FCB-20B2D6025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83" y="10941616"/>
            <a:ext cx="1828958" cy="2690093"/>
          </a:xfrm>
          <a:prstGeom prst="rect">
            <a:avLst/>
          </a:prstGeom>
        </p:spPr>
      </p:pic>
      <p:sp>
        <p:nvSpPr>
          <p:cNvPr id="7" name="Oval 27">
            <a:extLst>
              <a:ext uri="{FF2B5EF4-FFF2-40B4-BE49-F238E27FC236}">
                <a16:creationId xmlns:a16="http://schemas.microsoft.com/office/drawing/2014/main" id="{12CD02BC-0539-CDC1-52CB-BEA5188027F6}"/>
              </a:ext>
            </a:extLst>
          </p:cNvPr>
          <p:cNvSpPr/>
          <p:nvPr/>
        </p:nvSpPr>
        <p:spPr>
          <a:xfrm>
            <a:off x="6511142" y="9944890"/>
            <a:ext cx="950921" cy="950918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/>
              <a:t>EL</a:t>
            </a:r>
            <a:endParaRPr lang="de-CH" sz="3600" dirty="0" err="1"/>
          </a:p>
        </p:txBody>
      </p:sp>
      <p:sp>
        <p:nvSpPr>
          <p:cNvPr id="8" name="Oval 25">
            <a:extLst>
              <a:ext uri="{FF2B5EF4-FFF2-40B4-BE49-F238E27FC236}">
                <a16:creationId xmlns:a16="http://schemas.microsoft.com/office/drawing/2014/main" id="{DA0DA057-E1BF-999E-0D37-89F06282DF08}"/>
              </a:ext>
            </a:extLst>
          </p:cNvPr>
          <p:cNvSpPr/>
          <p:nvPr/>
        </p:nvSpPr>
        <p:spPr>
          <a:xfrm>
            <a:off x="12603269" y="986705"/>
            <a:ext cx="950921" cy="950918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/>
              <a:t>3</a:t>
            </a:r>
            <a:endParaRPr lang="de-CH" sz="3600" dirty="0" err="1"/>
          </a:p>
        </p:txBody>
      </p:sp>
      <p:sp>
        <p:nvSpPr>
          <p:cNvPr id="10" name="Oval 26">
            <a:extLst>
              <a:ext uri="{FF2B5EF4-FFF2-40B4-BE49-F238E27FC236}">
                <a16:creationId xmlns:a16="http://schemas.microsoft.com/office/drawing/2014/main" id="{BD200769-761A-078A-CCB9-FC9F5BF00E07}"/>
              </a:ext>
            </a:extLst>
          </p:cNvPr>
          <p:cNvSpPr/>
          <p:nvPr/>
        </p:nvSpPr>
        <p:spPr>
          <a:xfrm>
            <a:off x="21488399" y="1977783"/>
            <a:ext cx="950921" cy="950918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/>
              <a:t>2</a:t>
            </a:r>
            <a:endParaRPr lang="de-CH" sz="3600" dirty="0" err="1"/>
          </a:p>
        </p:txBody>
      </p:sp>
      <p:sp>
        <p:nvSpPr>
          <p:cNvPr id="11" name="Oval 28">
            <a:extLst>
              <a:ext uri="{FF2B5EF4-FFF2-40B4-BE49-F238E27FC236}">
                <a16:creationId xmlns:a16="http://schemas.microsoft.com/office/drawing/2014/main" id="{E3987297-77B6-1642-42D5-9D9F9FED1494}"/>
              </a:ext>
            </a:extLst>
          </p:cNvPr>
          <p:cNvSpPr/>
          <p:nvPr/>
        </p:nvSpPr>
        <p:spPr>
          <a:xfrm>
            <a:off x="12426301" y="6424115"/>
            <a:ext cx="950921" cy="950918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/>
              <a:t>1</a:t>
            </a:r>
            <a:endParaRPr lang="de-CH" sz="3600" dirty="0" err="1"/>
          </a:p>
        </p:txBody>
      </p:sp>
      <p:sp>
        <p:nvSpPr>
          <p:cNvPr id="19" name="Oval 4">
            <a:extLst>
              <a:ext uri="{FF2B5EF4-FFF2-40B4-BE49-F238E27FC236}">
                <a16:creationId xmlns:a16="http://schemas.microsoft.com/office/drawing/2014/main" id="{8291C724-3E47-1AA6-B06C-4E0380A2F593}"/>
              </a:ext>
            </a:extLst>
          </p:cNvPr>
          <p:cNvSpPr/>
          <p:nvPr/>
        </p:nvSpPr>
        <p:spPr>
          <a:xfrm>
            <a:off x="661055" y="2855345"/>
            <a:ext cx="472396" cy="4723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EL</a:t>
            </a:r>
            <a:endParaRPr lang="de-CH" sz="2400" dirty="0" err="1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2F6407F-BA75-FD93-7EA3-2E5470FF8F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45770" y="2774730"/>
            <a:ext cx="3915230" cy="653143"/>
          </a:xfrm>
        </p:spPr>
        <p:txBody>
          <a:bodyPr anchor="ctr"/>
          <a:lstStyle/>
          <a:p>
            <a:r>
              <a:rPr lang="de-CH" dirty="0"/>
              <a:t>Einsatzleiter</a:t>
            </a:r>
          </a:p>
        </p:txBody>
      </p:sp>
      <p:sp>
        <p:nvSpPr>
          <p:cNvPr id="22" name="Oval 12">
            <a:extLst>
              <a:ext uri="{FF2B5EF4-FFF2-40B4-BE49-F238E27FC236}">
                <a16:creationId xmlns:a16="http://schemas.microsoft.com/office/drawing/2014/main" id="{060175F4-37CB-BEB4-C36F-36F9F8D17DAB}"/>
              </a:ext>
            </a:extLst>
          </p:cNvPr>
          <p:cNvSpPr/>
          <p:nvPr/>
        </p:nvSpPr>
        <p:spPr>
          <a:xfrm>
            <a:off x="661055" y="3688489"/>
            <a:ext cx="472396" cy="47239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1</a:t>
            </a:r>
            <a:endParaRPr lang="de-CH" sz="2400" dirty="0" err="1"/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7704FAF3-61FC-58C7-7878-9092BAF45486}"/>
              </a:ext>
            </a:extLst>
          </p:cNvPr>
          <p:cNvSpPr/>
          <p:nvPr/>
        </p:nvSpPr>
        <p:spPr>
          <a:xfrm>
            <a:off x="661055" y="4521632"/>
            <a:ext cx="472396" cy="47239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2</a:t>
            </a:r>
            <a:endParaRPr lang="de-CH" sz="2400" dirty="0" err="1"/>
          </a:p>
        </p:txBody>
      </p:sp>
      <p:sp>
        <p:nvSpPr>
          <p:cNvPr id="25" name="Oval 14">
            <a:extLst>
              <a:ext uri="{FF2B5EF4-FFF2-40B4-BE49-F238E27FC236}">
                <a16:creationId xmlns:a16="http://schemas.microsoft.com/office/drawing/2014/main" id="{9DB6ABF4-E8D9-C8CE-5CA5-50F623F01409}"/>
              </a:ext>
            </a:extLst>
          </p:cNvPr>
          <p:cNvSpPr/>
          <p:nvPr/>
        </p:nvSpPr>
        <p:spPr>
          <a:xfrm>
            <a:off x="661055" y="5354775"/>
            <a:ext cx="472396" cy="47239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3</a:t>
            </a:r>
            <a:endParaRPr lang="de-CH" sz="2400" dirty="0" err="1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115587BB-E233-2601-57F1-FA330A20CD94}"/>
              </a:ext>
            </a:extLst>
          </p:cNvPr>
          <p:cNvSpPr txBox="1">
            <a:spLocks/>
          </p:cNvSpPr>
          <p:nvPr/>
        </p:nvSpPr>
        <p:spPr>
          <a:xfrm>
            <a:off x="1545770" y="3607874"/>
            <a:ext cx="3915230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8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12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16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2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VB Innen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F34276-3488-F784-4E12-31520D9060FC}"/>
              </a:ext>
            </a:extLst>
          </p:cNvPr>
          <p:cNvSpPr txBox="1">
            <a:spLocks/>
          </p:cNvSpPr>
          <p:nvPr/>
        </p:nvSpPr>
        <p:spPr>
          <a:xfrm>
            <a:off x="1545770" y="4441017"/>
            <a:ext cx="3915230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8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12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16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2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VB Rückseite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5BA4BBDB-F604-DCEA-D4B4-209B9D402807}"/>
              </a:ext>
            </a:extLst>
          </p:cNvPr>
          <p:cNvSpPr txBox="1">
            <a:spLocks/>
          </p:cNvSpPr>
          <p:nvPr/>
        </p:nvSpPr>
        <p:spPr>
          <a:xfrm>
            <a:off x="1545770" y="5274160"/>
            <a:ext cx="3915230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8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12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16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2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VB Ost – Seite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A561B1DB-4A82-2AAA-3751-30DE5ED2E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8321" y="5789626"/>
            <a:ext cx="2011854" cy="27434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EF10094-80B0-CCFF-4791-2BC1582AD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0638402" y="2889298"/>
            <a:ext cx="2003161" cy="2743438"/>
          </a:xfrm>
          <a:prstGeom prst="rect">
            <a:avLst/>
          </a:prstGeom>
        </p:spPr>
      </p:pic>
      <p:pic>
        <p:nvPicPr>
          <p:cNvPr id="15" name="Grafik 14" descr="Ein Bild, das Helm, Arbeitskleidung, Schutzhelm, Schutzausrüstung enthält.&#10;&#10;Automatisch generierte Beschreibung">
            <a:extLst>
              <a:ext uri="{FF2B5EF4-FFF2-40B4-BE49-F238E27FC236}">
                <a16:creationId xmlns:a16="http://schemas.microsoft.com/office/drawing/2014/main" id="{2C61C351-5BFD-E5E0-22FC-3823FB122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701" y="819884"/>
            <a:ext cx="1609568" cy="128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9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22" grpId="0" animBg="1"/>
      <p:bldP spid="23" grpId="0" animBg="1"/>
      <p:bldP spid="25" grpId="0" animBg="1"/>
      <p:bldP spid="33" grpId="0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 descr="Ein Bild, das Cartoon, Haus, Design enthält.&#10;&#10;Automatisch generierte Beschreibung">
            <a:extLst>
              <a:ext uri="{FF2B5EF4-FFF2-40B4-BE49-F238E27FC236}">
                <a16:creationId xmlns:a16="http://schemas.microsoft.com/office/drawing/2014/main" id="{599C68FF-2151-AEC5-E0A6-02471E3E6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82" y="82356"/>
            <a:ext cx="15662030" cy="903922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2E3E4B-C72B-EFF5-749C-50F575473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0A998-B84A-26A8-9AF6-63E99749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24E89-07C1-0057-AE19-A25C3D31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noProof="0" smtClean="0"/>
              <a:t>19</a:t>
            </a:fld>
            <a:endParaRPr lang="de-CH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99F22-1DC2-778D-23AD-A15DB6C23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CH" dirty="0"/>
              <a:t>Aufgaben vom VB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A4ABC7-9B56-8EB4-C744-A61D962DC7A1}"/>
              </a:ext>
            </a:extLst>
          </p:cNvPr>
          <p:cNvSpPr txBox="1"/>
          <p:nvPr/>
        </p:nvSpPr>
        <p:spPr>
          <a:xfrm>
            <a:off x="637381" y="2453242"/>
            <a:ext cx="4824000" cy="5448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endParaRPr lang="de-CH" dirty="0"/>
          </a:p>
        </p:txBody>
      </p:sp>
      <p:pic>
        <p:nvPicPr>
          <p:cNvPr id="9" name="Grafik 8" descr="Ein Bild, das Rad, Transport, Landfahrzeug, Autoteile enthält.&#10;&#10;Automatisch generierte Beschreibung">
            <a:extLst>
              <a:ext uri="{FF2B5EF4-FFF2-40B4-BE49-F238E27FC236}">
                <a16:creationId xmlns:a16="http://schemas.microsoft.com/office/drawing/2014/main" id="{D13D17FF-3160-EFAD-BB48-EA9E35D1E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294" y="7490586"/>
            <a:ext cx="4773612" cy="3519820"/>
          </a:xfrm>
          <a:prstGeom prst="rect">
            <a:avLst/>
          </a:prstGeom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DE33EE8F-8B2D-9DB1-AFE8-D7EA041240CB}"/>
              </a:ext>
            </a:extLst>
          </p:cNvPr>
          <p:cNvGrpSpPr/>
          <p:nvPr/>
        </p:nvGrpSpPr>
        <p:grpSpPr>
          <a:xfrm>
            <a:off x="11646411" y="3312560"/>
            <a:ext cx="2850639" cy="2182161"/>
            <a:chOff x="11646411" y="3312560"/>
            <a:chExt cx="2850639" cy="2182161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9E1B98C2-4F8B-D68A-C14B-706843516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46411" y="3312560"/>
              <a:ext cx="1600251" cy="2182161"/>
            </a:xfrm>
            <a:prstGeom prst="rect">
              <a:avLst/>
            </a:prstGeom>
          </p:spPr>
        </p:pic>
        <p:pic>
          <p:nvPicPr>
            <p:cNvPr id="14" name="Grafik 13" descr="Ein Bild, das Cartoon, Feuerwehrmann, Schutzausrüstung, Spielzeug enthält.&#10;&#10;Automatisch generierte Beschreibung">
              <a:extLst>
                <a:ext uri="{FF2B5EF4-FFF2-40B4-BE49-F238E27FC236}">
                  <a16:creationId xmlns:a16="http://schemas.microsoft.com/office/drawing/2014/main" id="{33473FB7-7087-B2B0-64DD-4E56F1D1B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32060" y="3370166"/>
              <a:ext cx="1864990" cy="2019026"/>
            </a:xfrm>
            <a:prstGeom prst="rect">
              <a:avLst/>
            </a:prstGeom>
          </p:spPr>
        </p:pic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763A7F98-737D-FA1C-4311-875BEC23B102}"/>
              </a:ext>
            </a:extLst>
          </p:cNvPr>
          <p:cNvGrpSpPr/>
          <p:nvPr/>
        </p:nvGrpSpPr>
        <p:grpSpPr>
          <a:xfrm>
            <a:off x="14756768" y="5784647"/>
            <a:ext cx="2520579" cy="1708809"/>
            <a:chOff x="14756768" y="5784647"/>
            <a:chExt cx="2520579" cy="1708809"/>
          </a:xfrm>
        </p:grpSpPr>
        <p:pic>
          <p:nvPicPr>
            <p:cNvPr id="15" name="Grafik 14" descr="Ein Bild, das Cartoon, Schuhwerk, Person, Schutzkleidung enthält.&#10;&#10;Automatisch generierte Beschreibung">
              <a:extLst>
                <a:ext uri="{FF2B5EF4-FFF2-40B4-BE49-F238E27FC236}">
                  <a16:creationId xmlns:a16="http://schemas.microsoft.com/office/drawing/2014/main" id="{5EBBC013-6BFD-1867-8868-EB72C014B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4288" y="5836476"/>
              <a:ext cx="1163059" cy="1599763"/>
            </a:xfrm>
            <a:prstGeom prst="rect">
              <a:avLst/>
            </a:prstGeom>
          </p:spPr>
        </p:pic>
        <p:pic>
          <p:nvPicPr>
            <p:cNvPr id="18" name="Grafik 17" descr="Ein Bild, das Cartoon, Feuerwehrmann, Schutzausrüstung, Spielzeug enthält.&#10;&#10;Automatisch generierte Beschreibung">
              <a:extLst>
                <a:ext uri="{FF2B5EF4-FFF2-40B4-BE49-F238E27FC236}">
                  <a16:creationId xmlns:a16="http://schemas.microsoft.com/office/drawing/2014/main" id="{8684A8D1-B80A-4210-EBF6-534427BC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768" y="5784647"/>
              <a:ext cx="1864990" cy="1708809"/>
            </a:xfrm>
            <a:prstGeom prst="rect">
              <a:avLst/>
            </a:prstGeom>
          </p:spPr>
        </p:pic>
      </p:grpSp>
      <p:pic>
        <p:nvPicPr>
          <p:cNvPr id="27" name="Grafik 26" descr="Ein Bild, das Warnkleidung, Arbeitskleidung, Schutzhelm, Kleidung enthält.&#10;&#10;Automatisch generierte Beschreibung">
            <a:extLst>
              <a:ext uri="{FF2B5EF4-FFF2-40B4-BE49-F238E27FC236}">
                <a16:creationId xmlns:a16="http://schemas.microsoft.com/office/drawing/2014/main" id="{A7EEF900-FAC8-B0DC-0FCB-20B2D6025D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83" y="10941616"/>
            <a:ext cx="1828958" cy="2690093"/>
          </a:xfrm>
          <a:prstGeom prst="rect">
            <a:avLst/>
          </a:prstGeom>
        </p:spPr>
      </p:pic>
      <p:pic>
        <p:nvPicPr>
          <p:cNvPr id="29" name="Grafik 28" descr="Ein Bild, das Verkehrsschild, Text, Beschilderung, Dreieck enthält.&#10;&#10;Automatisch generierte Beschreibung">
            <a:extLst>
              <a:ext uri="{FF2B5EF4-FFF2-40B4-BE49-F238E27FC236}">
                <a16:creationId xmlns:a16="http://schemas.microsoft.com/office/drawing/2014/main" id="{3C7EBC4A-F653-C747-2525-9FD0EA0ABE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575" y="9978685"/>
            <a:ext cx="2432726" cy="2331922"/>
          </a:xfrm>
          <a:prstGeom prst="rect">
            <a:avLst/>
          </a:prstGeom>
        </p:spPr>
      </p:pic>
      <p:pic>
        <p:nvPicPr>
          <p:cNvPr id="31" name="Grafik 30" descr="Ein Bild, das Kreis, Rad enthält.&#10;&#10;Automatisch generierte Beschreibung">
            <a:extLst>
              <a:ext uri="{FF2B5EF4-FFF2-40B4-BE49-F238E27FC236}">
                <a16:creationId xmlns:a16="http://schemas.microsoft.com/office/drawing/2014/main" id="{8C79E1FE-4F95-802A-B3D7-D1581D8FAC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814" y="7880263"/>
            <a:ext cx="1417638" cy="1513209"/>
          </a:xfrm>
          <a:prstGeom prst="rect">
            <a:avLst/>
          </a:prstGeom>
        </p:spPr>
      </p:pic>
      <p:sp>
        <p:nvSpPr>
          <p:cNvPr id="7" name="Oval 27">
            <a:extLst>
              <a:ext uri="{FF2B5EF4-FFF2-40B4-BE49-F238E27FC236}">
                <a16:creationId xmlns:a16="http://schemas.microsoft.com/office/drawing/2014/main" id="{12CD02BC-0539-CDC1-52CB-BEA5188027F6}"/>
              </a:ext>
            </a:extLst>
          </p:cNvPr>
          <p:cNvSpPr/>
          <p:nvPr/>
        </p:nvSpPr>
        <p:spPr>
          <a:xfrm>
            <a:off x="6511142" y="9944890"/>
            <a:ext cx="950921" cy="950918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/>
              <a:t>EL</a:t>
            </a:r>
            <a:endParaRPr lang="de-CH" sz="3600" dirty="0" err="1"/>
          </a:p>
        </p:txBody>
      </p:sp>
      <p:sp>
        <p:nvSpPr>
          <p:cNvPr id="8" name="Oval 25">
            <a:extLst>
              <a:ext uri="{FF2B5EF4-FFF2-40B4-BE49-F238E27FC236}">
                <a16:creationId xmlns:a16="http://schemas.microsoft.com/office/drawing/2014/main" id="{DA0DA057-E1BF-999E-0D37-89F06282DF08}"/>
              </a:ext>
            </a:extLst>
          </p:cNvPr>
          <p:cNvSpPr/>
          <p:nvPr/>
        </p:nvSpPr>
        <p:spPr>
          <a:xfrm>
            <a:off x="9868526" y="3641883"/>
            <a:ext cx="950921" cy="950918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/>
              <a:t>1</a:t>
            </a:r>
            <a:endParaRPr lang="de-CH" sz="3600" dirty="0" err="1"/>
          </a:p>
        </p:txBody>
      </p:sp>
      <p:sp>
        <p:nvSpPr>
          <p:cNvPr id="10" name="Oval 26">
            <a:extLst>
              <a:ext uri="{FF2B5EF4-FFF2-40B4-BE49-F238E27FC236}">
                <a16:creationId xmlns:a16="http://schemas.microsoft.com/office/drawing/2014/main" id="{BD200769-761A-078A-CCB9-FC9F5BF00E07}"/>
              </a:ext>
            </a:extLst>
          </p:cNvPr>
          <p:cNvSpPr/>
          <p:nvPr/>
        </p:nvSpPr>
        <p:spPr>
          <a:xfrm>
            <a:off x="17026904" y="5989528"/>
            <a:ext cx="950921" cy="950918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/>
              <a:t>2</a:t>
            </a:r>
            <a:endParaRPr lang="de-CH" sz="3600" dirty="0" err="1"/>
          </a:p>
        </p:txBody>
      </p:sp>
      <p:sp>
        <p:nvSpPr>
          <p:cNvPr id="11" name="Oval 28">
            <a:extLst>
              <a:ext uri="{FF2B5EF4-FFF2-40B4-BE49-F238E27FC236}">
                <a16:creationId xmlns:a16="http://schemas.microsoft.com/office/drawing/2014/main" id="{E3987297-77B6-1642-42D5-9D9F9FED1494}"/>
              </a:ext>
            </a:extLst>
          </p:cNvPr>
          <p:cNvSpPr/>
          <p:nvPr/>
        </p:nvSpPr>
        <p:spPr>
          <a:xfrm>
            <a:off x="12426301" y="6424115"/>
            <a:ext cx="950921" cy="950918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/>
              <a:t>3</a:t>
            </a:r>
            <a:endParaRPr lang="de-CH" sz="3600" dirty="0" err="1"/>
          </a:p>
        </p:txBody>
      </p:sp>
      <p:sp>
        <p:nvSpPr>
          <p:cNvPr id="16" name="Oval 24">
            <a:extLst>
              <a:ext uri="{FF2B5EF4-FFF2-40B4-BE49-F238E27FC236}">
                <a16:creationId xmlns:a16="http://schemas.microsoft.com/office/drawing/2014/main" id="{559ECFBF-8408-6405-C5D0-AA3974AC505D}"/>
              </a:ext>
            </a:extLst>
          </p:cNvPr>
          <p:cNvSpPr/>
          <p:nvPr/>
        </p:nvSpPr>
        <p:spPr>
          <a:xfrm>
            <a:off x="22565378" y="6550913"/>
            <a:ext cx="950921" cy="95091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/>
              <a:t>4</a:t>
            </a:r>
            <a:endParaRPr lang="de-CH" sz="3600" dirty="0" err="1"/>
          </a:p>
        </p:txBody>
      </p:sp>
      <p:sp>
        <p:nvSpPr>
          <p:cNvPr id="17" name="Oval 30">
            <a:extLst>
              <a:ext uri="{FF2B5EF4-FFF2-40B4-BE49-F238E27FC236}">
                <a16:creationId xmlns:a16="http://schemas.microsoft.com/office/drawing/2014/main" id="{3D2BD555-5806-998C-624A-D69DB7F61549}"/>
              </a:ext>
            </a:extLst>
          </p:cNvPr>
          <p:cNvSpPr/>
          <p:nvPr/>
        </p:nvSpPr>
        <p:spPr>
          <a:xfrm>
            <a:off x="14271120" y="9830880"/>
            <a:ext cx="950921" cy="950918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/>
              <a:t>5</a:t>
            </a:r>
            <a:endParaRPr lang="de-CH" sz="3600" dirty="0" err="1"/>
          </a:p>
        </p:txBody>
      </p:sp>
      <p:sp>
        <p:nvSpPr>
          <p:cNvPr id="19" name="Oval 4">
            <a:extLst>
              <a:ext uri="{FF2B5EF4-FFF2-40B4-BE49-F238E27FC236}">
                <a16:creationId xmlns:a16="http://schemas.microsoft.com/office/drawing/2014/main" id="{8291C724-3E47-1AA6-B06C-4E0380A2F593}"/>
              </a:ext>
            </a:extLst>
          </p:cNvPr>
          <p:cNvSpPr/>
          <p:nvPr/>
        </p:nvSpPr>
        <p:spPr>
          <a:xfrm>
            <a:off x="661055" y="2855345"/>
            <a:ext cx="472396" cy="4723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EL</a:t>
            </a:r>
            <a:endParaRPr lang="de-CH" sz="2400" dirty="0" err="1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2F6407F-BA75-FD93-7EA3-2E5470FF8F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45770" y="2774730"/>
            <a:ext cx="3915230" cy="653143"/>
          </a:xfrm>
        </p:spPr>
        <p:txBody>
          <a:bodyPr anchor="ctr"/>
          <a:lstStyle/>
          <a:p>
            <a:r>
              <a:rPr lang="de-CH" dirty="0"/>
              <a:t>Einsatzleiter</a:t>
            </a:r>
          </a:p>
        </p:txBody>
      </p:sp>
      <p:sp>
        <p:nvSpPr>
          <p:cNvPr id="22" name="Oval 12">
            <a:extLst>
              <a:ext uri="{FF2B5EF4-FFF2-40B4-BE49-F238E27FC236}">
                <a16:creationId xmlns:a16="http://schemas.microsoft.com/office/drawing/2014/main" id="{060175F4-37CB-BEB4-C36F-36F9F8D17DAB}"/>
              </a:ext>
            </a:extLst>
          </p:cNvPr>
          <p:cNvSpPr/>
          <p:nvPr/>
        </p:nvSpPr>
        <p:spPr>
          <a:xfrm>
            <a:off x="661055" y="3688489"/>
            <a:ext cx="472396" cy="47239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1</a:t>
            </a:r>
            <a:endParaRPr lang="de-CH" sz="2400" dirty="0" err="1"/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7704FAF3-61FC-58C7-7878-9092BAF45486}"/>
              </a:ext>
            </a:extLst>
          </p:cNvPr>
          <p:cNvSpPr/>
          <p:nvPr/>
        </p:nvSpPr>
        <p:spPr>
          <a:xfrm>
            <a:off x="661055" y="4521632"/>
            <a:ext cx="472396" cy="47239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2</a:t>
            </a:r>
            <a:endParaRPr lang="de-CH" sz="2400" dirty="0" err="1"/>
          </a:p>
        </p:txBody>
      </p:sp>
      <p:sp>
        <p:nvSpPr>
          <p:cNvPr id="25" name="Oval 14">
            <a:extLst>
              <a:ext uri="{FF2B5EF4-FFF2-40B4-BE49-F238E27FC236}">
                <a16:creationId xmlns:a16="http://schemas.microsoft.com/office/drawing/2014/main" id="{9DB6ABF4-E8D9-C8CE-5CA5-50F623F01409}"/>
              </a:ext>
            </a:extLst>
          </p:cNvPr>
          <p:cNvSpPr/>
          <p:nvPr/>
        </p:nvSpPr>
        <p:spPr>
          <a:xfrm>
            <a:off x="661055" y="5354775"/>
            <a:ext cx="472396" cy="47239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3</a:t>
            </a:r>
            <a:endParaRPr lang="de-CH" sz="2400" dirty="0" err="1"/>
          </a:p>
        </p:txBody>
      </p:sp>
      <p:sp>
        <p:nvSpPr>
          <p:cNvPr id="30" name="Oval 16">
            <a:extLst>
              <a:ext uri="{FF2B5EF4-FFF2-40B4-BE49-F238E27FC236}">
                <a16:creationId xmlns:a16="http://schemas.microsoft.com/office/drawing/2014/main" id="{C78EEAB2-3D56-A064-AD67-19626486F95E}"/>
              </a:ext>
            </a:extLst>
          </p:cNvPr>
          <p:cNvSpPr/>
          <p:nvPr/>
        </p:nvSpPr>
        <p:spPr>
          <a:xfrm>
            <a:off x="661055" y="7021062"/>
            <a:ext cx="472396" cy="4723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4</a:t>
            </a:r>
            <a:endParaRPr lang="de-CH" sz="2400" dirty="0" err="1"/>
          </a:p>
        </p:txBody>
      </p:sp>
      <p:sp>
        <p:nvSpPr>
          <p:cNvPr id="32" name="Oval 17">
            <a:extLst>
              <a:ext uri="{FF2B5EF4-FFF2-40B4-BE49-F238E27FC236}">
                <a16:creationId xmlns:a16="http://schemas.microsoft.com/office/drawing/2014/main" id="{C852FD89-9FCA-9816-18A9-2B3AEF86BEB4}"/>
              </a:ext>
            </a:extLst>
          </p:cNvPr>
          <p:cNvSpPr/>
          <p:nvPr/>
        </p:nvSpPr>
        <p:spPr>
          <a:xfrm>
            <a:off x="661055" y="7854205"/>
            <a:ext cx="472396" cy="4723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5</a:t>
            </a:r>
            <a:endParaRPr lang="de-CH" sz="2400" dirty="0" err="1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115587BB-E233-2601-57F1-FA330A20CD94}"/>
              </a:ext>
            </a:extLst>
          </p:cNvPr>
          <p:cNvSpPr txBox="1">
            <a:spLocks/>
          </p:cNvSpPr>
          <p:nvPr/>
        </p:nvSpPr>
        <p:spPr>
          <a:xfrm>
            <a:off x="1545770" y="3607874"/>
            <a:ext cx="3915230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8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12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16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2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Trupp 1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F34276-3488-F784-4E12-31520D9060FC}"/>
              </a:ext>
            </a:extLst>
          </p:cNvPr>
          <p:cNvSpPr txBox="1">
            <a:spLocks/>
          </p:cNvSpPr>
          <p:nvPr/>
        </p:nvSpPr>
        <p:spPr>
          <a:xfrm>
            <a:off x="1545770" y="4441017"/>
            <a:ext cx="3915230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8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12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16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2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Trupp 2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5BA4BBDB-F604-DCEA-D4B4-209B9D402807}"/>
              </a:ext>
            </a:extLst>
          </p:cNvPr>
          <p:cNvSpPr txBox="1">
            <a:spLocks/>
          </p:cNvSpPr>
          <p:nvPr/>
        </p:nvSpPr>
        <p:spPr>
          <a:xfrm>
            <a:off x="1545770" y="5274160"/>
            <a:ext cx="3915230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8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12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16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2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VB Innen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FC4455AF-389D-4556-303C-A3B80A8B4BF7}"/>
              </a:ext>
            </a:extLst>
          </p:cNvPr>
          <p:cNvSpPr txBox="1">
            <a:spLocks/>
          </p:cNvSpPr>
          <p:nvPr/>
        </p:nvSpPr>
        <p:spPr>
          <a:xfrm>
            <a:off x="1545770" y="6940446"/>
            <a:ext cx="3915230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8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12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16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2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Materialdepot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2EE780FD-8E0D-D4EF-9F7E-26D9B3AC8FC9}"/>
              </a:ext>
            </a:extLst>
          </p:cNvPr>
          <p:cNvSpPr txBox="1">
            <a:spLocks/>
          </p:cNvSpPr>
          <p:nvPr/>
        </p:nvSpPr>
        <p:spPr>
          <a:xfrm>
            <a:off x="1545770" y="7773589"/>
            <a:ext cx="3915230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8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12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16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2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Sammelplatz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A561B1DB-4A82-2AAA-3751-30DE5ED2E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8321" y="5789626"/>
            <a:ext cx="2011854" cy="2743438"/>
          </a:xfrm>
          <a:prstGeom prst="rect">
            <a:avLst/>
          </a:prstGeom>
        </p:spPr>
      </p:pic>
      <p:pic>
        <p:nvPicPr>
          <p:cNvPr id="40" name="Grafik 39" descr="Ein Bild, das Schutzausrüstung, Feuerwehrmann, Kleidung, Arbeitskleidung enthält.&#10;&#10;Automatisch generierte Beschreibung">
            <a:extLst>
              <a:ext uri="{FF2B5EF4-FFF2-40B4-BE49-F238E27FC236}">
                <a16:creationId xmlns:a16="http://schemas.microsoft.com/office/drawing/2014/main" id="{788B22F4-C9C9-C3E2-1E97-EC6A8DD941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49204" y="9015061"/>
            <a:ext cx="2709283" cy="32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0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6" grpId="0" animBg="1"/>
      <p:bldP spid="17" grpId="0" animBg="1"/>
      <p:bldP spid="22" grpId="0" animBg="1"/>
      <p:bldP spid="23" grpId="0" animBg="1"/>
      <p:bldP spid="25" grpId="0" animBg="1"/>
      <p:bldP spid="30" grpId="0" animBg="1"/>
      <p:bldP spid="32" grpId="0" animBg="1"/>
      <p:bldP spid="33" grpId="0"/>
      <p:bldP spid="36" grpId="0"/>
      <p:bldP spid="37" grpId="0"/>
      <p:bldP spid="39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Cartoon, Schuhwerk, Person, Schutzkleidung enthält.&#10;&#10;Automatisch generierte Beschreibung">
            <a:extLst>
              <a:ext uri="{FF2B5EF4-FFF2-40B4-BE49-F238E27FC236}">
                <a16:creationId xmlns:a16="http://schemas.microsoft.com/office/drawing/2014/main" id="{E3E2C2C8-346B-B0DC-0C31-F2C76D25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00" y="5259295"/>
            <a:ext cx="5131613" cy="705842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12688CC-230F-795A-93A5-BE0600FAB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Inhaltsübersicht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A3FAEC-F47F-30F4-6867-634FD66AF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D5703-A3A1-D244-C536-F669BD027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6B74E-5E03-2210-11CD-C23DB560F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noProof="0" smtClean="0"/>
              <a:t>2</a:t>
            </a:fld>
            <a:endParaRPr lang="de-CH" noProof="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1E97367-0E3A-9A01-047C-513CD528A0C5}"/>
              </a:ext>
            </a:extLst>
          </p:cNvPr>
          <p:cNvSpPr txBox="1"/>
          <p:nvPr/>
        </p:nvSpPr>
        <p:spPr>
          <a:xfrm>
            <a:off x="8023908" y="2972327"/>
            <a:ext cx="6090577" cy="10306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pPr algn="ctr"/>
            <a:r>
              <a:rPr lang="de-CH" sz="2800" dirty="0"/>
              <a:t>Führen mit Verantwortungsbereichen (VB) und deren Kommunikation</a:t>
            </a:r>
          </a:p>
        </p:txBody>
      </p:sp>
      <p:sp>
        <p:nvSpPr>
          <p:cNvPr id="309" name="TextBox 308">
            <a:extLst>
              <a:ext uri="{FF2B5EF4-FFF2-40B4-BE49-F238E27FC236}">
                <a16:creationId xmlns:a16="http://schemas.microsoft.com/office/drawing/2014/main" id="{1C07B16C-BAB3-C4AC-6DBB-BA0024E572EE}"/>
              </a:ext>
            </a:extLst>
          </p:cNvPr>
          <p:cNvSpPr txBox="1"/>
          <p:nvPr/>
        </p:nvSpPr>
        <p:spPr>
          <a:xfrm>
            <a:off x="795525" y="2972327"/>
            <a:ext cx="6090577" cy="15459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pPr algn="ctr"/>
            <a:r>
              <a:rPr lang="de-CH" sz="2800" dirty="0"/>
              <a:t>Die ersten Befehle vom Einsatzleiter (EL) auf dem Schadenplatz</a:t>
            </a:r>
          </a:p>
        </p:txBody>
      </p:sp>
      <p:sp>
        <p:nvSpPr>
          <p:cNvPr id="310" name="Oval 309">
            <a:extLst>
              <a:ext uri="{FF2B5EF4-FFF2-40B4-BE49-F238E27FC236}">
                <a16:creationId xmlns:a16="http://schemas.microsoft.com/office/drawing/2014/main" id="{DE4E85D2-54F5-F572-F6F8-A9640FDAB9D0}"/>
              </a:ext>
            </a:extLst>
          </p:cNvPr>
          <p:cNvSpPr/>
          <p:nvPr/>
        </p:nvSpPr>
        <p:spPr>
          <a:xfrm>
            <a:off x="4727287" y="5506817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1</a:t>
            </a:r>
            <a:endParaRPr lang="de-CH" sz="2400" dirty="0" err="1"/>
          </a:p>
        </p:txBody>
      </p:sp>
      <p:sp>
        <p:nvSpPr>
          <p:cNvPr id="311" name="Oval 310">
            <a:extLst>
              <a:ext uri="{FF2B5EF4-FFF2-40B4-BE49-F238E27FC236}">
                <a16:creationId xmlns:a16="http://schemas.microsoft.com/office/drawing/2014/main" id="{74D949DA-C9C7-A48A-AB2D-6CBB310327CB}"/>
              </a:ext>
            </a:extLst>
          </p:cNvPr>
          <p:cNvSpPr/>
          <p:nvPr/>
        </p:nvSpPr>
        <p:spPr>
          <a:xfrm>
            <a:off x="12710237" y="5506816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2</a:t>
            </a:r>
            <a:endParaRPr lang="de-CH" sz="2400" dirty="0" err="1"/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34B8C931-2FF5-2023-C555-36C3FCC82A6C}"/>
              </a:ext>
            </a:extLst>
          </p:cNvPr>
          <p:cNvSpPr txBox="1"/>
          <p:nvPr/>
        </p:nvSpPr>
        <p:spPr>
          <a:xfrm>
            <a:off x="16390096" y="2972327"/>
            <a:ext cx="6090577" cy="10306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pPr algn="ctr"/>
            <a:r>
              <a:rPr lang="de-CH" sz="2800" dirty="0"/>
              <a:t>Aufgabenverteilung von Einsatzleiter, Verantwortungsbereich und Stellvertreter vom Einsatzleiter</a:t>
            </a:r>
          </a:p>
        </p:txBody>
      </p:sp>
      <p:sp>
        <p:nvSpPr>
          <p:cNvPr id="313" name="Oval 312">
            <a:extLst>
              <a:ext uri="{FF2B5EF4-FFF2-40B4-BE49-F238E27FC236}">
                <a16:creationId xmlns:a16="http://schemas.microsoft.com/office/drawing/2014/main" id="{1E16B1DF-2114-CB32-3E2A-14EE5859187B}"/>
              </a:ext>
            </a:extLst>
          </p:cNvPr>
          <p:cNvSpPr/>
          <p:nvPr/>
        </p:nvSpPr>
        <p:spPr>
          <a:xfrm>
            <a:off x="19062339" y="5506815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3</a:t>
            </a:r>
            <a:endParaRPr lang="de-CH" sz="2400" dirty="0" err="1"/>
          </a:p>
        </p:txBody>
      </p:sp>
      <p:pic>
        <p:nvPicPr>
          <p:cNvPr id="12" name="Grafik 11" descr="Ein Bild, das Warnkleidung, Arbeitskleidung, Schutzhelm, Kleidung enthält.&#10;&#10;Automatisch generierte Beschreibung">
            <a:extLst>
              <a:ext uri="{FF2B5EF4-FFF2-40B4-BE49-F238E27FC236}">
                <a16:creationId xmlns:a16="http://schemas.microsoft.com/office/drawing/2014/main" id="{747A8DA8-0123-6E73-00DB-2437A1F9B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68" y="5472055"/>
            <a:ext cx="4228775" cy="6219825"/>
          </a:xfrm>
          <a:prstGeom prst="rect">
            <a:avLst/>
          </a:prstGeom>
        </p:spPr>
      </p:pic>
      <p:pic>
        <p:nvPicPr>
          <p:cNvPr id="14" name="Grafik 13" descr="Ein Bild, das Warnkleidung, Arbeitskleidung, Schutzhelm, Kleidung enthält.&#10;&#10;Automatisch generierte Beschreibung">
            <a:extLst>
              <a:ext uri="{FF2B5EF4-FFF2-40B4-BE49-F238E27FC236}">
                <a16:creationId xmlns:a16="http://schemas.microsoft.com/office/drawing/2014/main" id="{6AC9B718-AB69-9E3D-E3B1-946D9D707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889" y="4518256"/>
            <a:ext cx="2513213" cy="3696518"/>
          </a:xfrm>
          <a:prstGeom prst="rect">
            <a:avLst/>
          </a:prstGeom>
        </p:spPr>
      </p:pic>
      <p:pic>
        <p:nvPicPr>
          <p:cNvPr id="16" name="Grafik 15" descr="Ein Bild, das Kleidung, Cartoon, Feuerwehrmann, Menschliches Gesicht enthält.&#10;&#10;Automatisch generierte Beschreibung">
            <a:extLst>
              <a:ext uri="{FF2B5EF4-FFF2-40B4-BE49-F238E27FC236}">
                <a16:creationId xmlns:a16="http://schemas.microsoft.com/office/drawing/2014/main" id="{7FEE2840-D39F-DEA0-2959-416EBB87B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126" y="4581546"/>
            <a:ext cx="3323290" cy="4552908"/>
          </a:xfrm>
          <a:prstGeom prst="rect">
            <a:avLst/>
          </a:prstGeom>
        </p:spPr>
      </p:pic>
      <p:pic>
        <p:nvPicPr>
          <p:cNvPr id="24" name="Grafik 23" descr="Ein Bild, das Helm, Arbeitskleidung, Schutzhelm, Schutzausrüstung enthält.&#10;&#10;Automatisch generierte Beschreibung">
            <a:extLst>
              <a:ext uri="{FF2B5EF4-FFF2-40B4-BE49-F238E27FC236}">
                <a16:creationId xmlns:a16="http://schemas.microsoft.com/office/drawing/2014/main" id="{F3BC4A6C-E662-452C-81E9-3CB8EBE6AB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8263" y="8196520"/>
            <a:ext cx="4379726" cy="349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 descr="Ein Bild, das Cartoon, Haus, Design enthält.&#10;&#10;Automatisch generierte Beschreibung">
            <a:extLst>
              <a:ext uri="{FF2B5EF4-FFF2-40B4-BE49-F238E27FC236}">
                <a16:creationId xmlns:a16="http://schemas.microsoft.com/office/drawing/2014/main" id="{6940BA79-4DD6-745E-1974-7CF33E279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82" y="82356"/>
            <a:ext cx="15662030" cy="9039228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147E4B79-87F4-C46B-551A-A5905AAB1484}"/>
              </a:ext>
            </a:extLst>
          </p:cNvPr>
          <p:cNvCxnSpPr>
            <a:cxnSpLocks/>
          </p:cNvCxnSpPr>
          <p:nvPr/>
        </p:nvCxnSpPr>
        <p:spPr>
          <a:xfrm>
            <a:off x="7640088" y="5507175"/>
            <a:ext cx="7191660" cy="227142"/>
          </a:xfrm>
          <a:prstGeom prst="line">
            <a:avLst/>
          </a:prstGeom>
          <a:ln w="762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2E3E4B-C72B-EFF5-749C-50F575473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0A998-B84A-26A8-9AF6-63E99749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24E89-07C1-0057-AE19-A25C3D31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noProof="0" smtClean="0"/>
              <a:t>20</a:t>
            </a:fld>
            <a:endParaRPr lang="de-CH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99F22-1DC2-778D-23AD-A15DB6C23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80" y="1268675"/>
            <a:ext cx="5442577" cy="1225919"/>
          </a:xfrm>
        </p:spPr>
        <p:txBody>
          <a:bodyPr anchor="t"/>
          <a:lstStyle/>
          <a:p>
            <a:r>
              <a:rPr lang="de-CH" dirty="0"/>
              <a:t>Kommunikation mit dem VB Innen im Ersteinsatz 1. Phase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A4ABC7-9B56-8EB4-C744-A61D962DC7A1}"/>
              </a:ext>
            </a:extLst>
          </p:cNvPr>
          <p:cNvSpPr txBox="1"/>
          <p:nvPr/>
        </p:nvSpPr>
        <p:spPr>
          <a:xfrm>
            <a:off x="637381" y="2453242"/>
            <a:ext cx="4824000" cy="5448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endParaRPr lang="de-CH" dirty="0"/>
          </a:p>
        </p:txBody>
      </p:sp>
      <p:pic>
        <p:nvPicPr>
          <p:cNvPr id="9" name="Grafik 8" descr="Ein Bild, das Rad, Transport, Landfahrzeug, Autoteile enthält.&#10;&#10;Automatisch generierte Beschreibung">
            <a:extLst>
              <a:ext uri="{FF2B5EF4-FFF2-40B4-BE49-F238E27FC236}">
                <a16:creationId xmlns:a16="http://schemas.microsoft.com/office/drawing/2014/main" id="{D13D17FF-3160-EFAD-BB48-EA9E35D1E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294" y="7490586"/>
            <a:ext cx="4773612" cy="3519820"/>
          </a:xfrm>
          <a:prstGeom prst="rect">
            <a:avLst/>
          </a:prstGeom>
        </p:spPr>
      </p:pic>
      <p:pic>
        <p:nvPicPr>
          <p:cNvPr id="27" name="Grafik 26" descr="Ein Bild, das Warnkleidung, Arbeitskleidung, Schutzhelm, Kleidung enthält.&#10;&#10;Automatisch generierte Beschreibung">
            <a:extLst>
              <a:ext uri="{FF2B5EF4-FFF2-40B4-BE49-F238E27FC236}">
                <a16:creationId xmlns:a16="http://schemas.microsoft.com/office/drawing/2014/main" id="{A7EEF900-FAC8-B0DC-0FCB-20B2D6025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83" y="10941616"/>
            <a:ext cx="1828958" cy="2690093"/>
          </a:xfrm>
          <a:prstGeom prst="rect">
            <a:avLst/>
          </a:prstGeom>
        </p:spPr>
      </p:pic>
      <p:pic>
        <p:nvPicPr>
          <p:cNvPr id="29" name="Grafik 28" descr="Ein Bild, das Verkehrsschild, Text, Beschilderung, Dreieck enthält.&#10;&#10;Automatisch generierte Beschreibung">
            <a:extLst>
              <a:ext uri="{FF2B5EF4-FFF2-40B4-BE49-F238E27FC236}">
                <a16:creationId xmlns:a16="http://schemas.microsoft.com/office/drawing/2014/main" id="{3C7EBC4A-F653-C747-2525-9FD0EA0AB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575" y="9978685"/>
            <a:ext cx="2432726" cy="2331922"/>
          </a:xfrm>
          <a:prstGeom prst="rect">
            <a:avLst/>
          </a:prstGeom>
        </p:spPr>
      </p:pic>
      <p:pic>
        <p:nvPicPr>
          <p:cNvPr id="31" name="Grafik 30" descr="Ein Bild, das Kreis, Rad enthält.&#10;&#10;Automatisch generierte Beschreibung">
            <a:extLst>
              <a:ext uri="{FF2B5EF4-FFF2-40B4-BE49-F238E27FC236}">
                <a16:creationId xmlns:a16="http://schemas.microsoft.com/office/drawing/2014/main" id="{8C79E1FE-4F95-802A-B3D7-D1581D8FAC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814" y="7880263"/>
            <a:ext cx="1417638" cy="1513209"/>
          </a:xfrm>
          <a:prstGeom prst="rect">
            <a:avLst/>
          </a:prstGeom>
        </p:spPr>
      </p:pic>
      <p:sp>
        <p:nvSpPr>
          <p:cNvPr id="10" name="Oval 26">
            <a:extLst>
              <a:ext uri="{FF2B5EF4-FFF2-40B4-BE49-F238E27FC236}">
                <a16:creationId xmlns:a16="http://schemas.microsoft.com/office/drawing/2014/main" id="{BD200769-761A-078A-CCB9-FC9F5BF00E07}"/>
              </a:ext>
            </a:extLst>
          </p:cNvPr>
          <p:cNvSpPr/>
          <p:nvPr/>
        </p:nvSpPr>
        <p:spPr>
          <a:xfrm>
            <a:off x="7867050" y="8607356"/>
            <a:ext cx="950921" cy="950918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/>
              <a:t>2</a:t>
            </a:r>
            <a:endParaRPr lang="de-CH" sz="3600" dirty="0" err="1"/>
          </a:p>
        </p:txBody>
      </p:sp>
      <p:sp>
        <p:nvSpPr>
          <p:cNvPr id="11" name="Oval 28">
            <a:extLst>
              <a:ext uri="{FF2B5EF4-FFF2-40B4-BE49-F238E27FC236}">
                <a16:creationId xmlns:a16="http://schemas.microsoft.com/office/drawing/2014/main" id="{E3987297-77B6-1642-42D5-9D9F9FED1494}"/>
              </a:ext>
            </a:extLst>
          </p:cNvPr>
          <p:cNvSpPr/>
          <p:nvPr/>
        </p:nvSpPr>
        <p:spPr>
          <a:xfrm>
            <a:off x="12960175" y="8064143"/>
            <a:ext cx="950921" cy="950918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/>
              <a:t>3</a:t>
            </a:r>
            <a:endParaRPr lang="de-CH" sz="3600" dirty="0" err="1"/>
          </a:p>
        </p:txBody>
      </p:sp>
      <p:sp>
        <p:nvSpPr>
          <p:cNvPr id="13" name="Oval 29">
            <a:extLst>
              <a:ext uri="{FF2B5EF4-FFF2-40B4-BE49-F238E27FC236}">
                <a16:creationId xmlns:a16="http://schemas.microsoft.com/office/drawing/2014/main" id="{916CDF99-B6A1-A48C-54D2-39614656F9E0}"/>
              </a:ext>
            </a:extLst>
          </p:cNvPr>
          <p:cNvSpPr/>
          <p:nvPr/>
        </p:nvSpPr>
        <p:spPr>
          <a:xfrm>
            <a:off x="6783766" y="6583822"/>
            <a:ext cx="950921" cy="950918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/>
              <a:t>4</a:t>
            </a:r>
            <a:endParaRPr lang="de-CH" sz="3600" dirty="0" err="1"/>
          </a:p>
        </p:txBody>
      </p:sp>
      <p:sp>
        <p:nvSpPr>
          <p:cNvPr id="19" name="Oval 4">
            <a:extLst>
              <a:ext uri="{FF2B5EF4-FFF2-40B4-BE49-F238E27FC236}">
                <a16:creationId xmlns:a16="http://schemas.microsoft.com/office/drawing/2014/main" id="{8291C724-3E47-1AA6-B06C-4E0380A2F593}"/>
              </a:ext>
            </a:extLst>
          </p:cNvPr>
          <p:cNvSpPr/>
          <p:nvPr/>
        </p:nvSpPr>
        <p:spPr>
          <a:xfrm>
            <a:off x="661055" y="2855345"/>
            <a:ext cx="472396" cy="47239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EL</a:t>
            </a:r>
            <a:endParaRPr lang="de-CH" sz="2400" dirty="0" err="1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42F6407F-BA75-FD93-7EA3-2E5470FF8F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45770" y="2774730"/>
            <a:ext cx="4133034" cy="653143"/>
          </a:xfrm>
        </p:spPr>
        <p:txBody>
          <a:bodyPr anchor="ctr"/>
          <a:lstStyle/>
          <a:p>
            <a:r>
              <a:rPr lang="de-CH" dirty="0"/>
              <a:t>EL und VB auf Kanal 3/6</a:t>
            </a:r>
          </a:p>
        </p:txBody>
      </p:sp>
      <p:sp>
        <p:nvSpPr>
          <p:cNvPr id="22" name="Oval 12">
            <a:extLst>
              <a:ext uri="{FF2B5EF4-FFF2-40B4-BE49-F238E27FC236}">
                <a16:creationId xmlns:a16="http://schemas.microsoft.com/office/drawing/2014/main" id="{060175F4-37CB-BEB4-C36F-36F9F8D17DAB}"/>
              </a:ext>
            </a:extLst>
          </p:cNvPr>
          <p:cNvSpPr/>
          <p:nvPr/>
        </p:nvSpPr>
        <p:spPr>
          <a:xfrm>
            <a:off x="661055" y="3688489"/>
            <a:ext cx="472396" cy="47239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1</a:t>
            </a:r>
            <a:endParaRPr lang="de-CH" sz="2400" dirty="0" err="1"/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7704FAF3-61FC-58C7-7878-9092BAF45486}"/>
              </a:ext>
            </a:extLst>
          </p:cNvPr>
          <p:cNvSpPr/>
          <p:nvPr/>
        </p:nvSpPr>
        <p:spPr>
          <a:xfrm>
            <a:off x="661055" y="4521632"/>
            <a:ext cx="472396" cy="47239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2</a:t>
            </a:r>
            <a:endParaRPr lang="de-CH" sz="2400" dirty="0" err="1"/>
          </a:p>
        </p:txBody>
      </p:sp>
      <p:sp>
        <p:nvSpPr>
          <p:cNvPr id="25" name="Oval 14">
            <a:extLst>
              <a:ext uri="{FF2B5EF4-FFF2-40B4-BE49-F238E27FC236}">
                <a16:creationId xmlns:a16="http://schemas.microsoft.com/office/drawing/2014/main" id="{9DB6ABF4-E8D9-C8CE-5CA5-50F623F01409}"/>
              </a:ext>
            </a:extLst>
          </p:cNvPr>
          <p:cNvSpPr/>
          <p:nvPr/>
        </p:nvSpPr>
        <p:spPr>
          <a:xfrm>
            <a:off x="661055" y="5354775"/>
            <a:ext cx="472396" cy="47239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3</a:t>
            </a:r>
            <a:endParaRPr lang="de-CH" sz="2400" dirty="0" err="1"/>
          </a:p>
        </p:txBody>
      </p:sp>
      <p:sp>
        <p:nvSpPr>
          <p:cNvPr id="28" name="Oval 15">
            <a:extLst>
              <a:ext uri="{FF2B5EF4-FFF2-40B4-BE49-F238E27FC236}">
                <a16:creationId xmlns:a16="http://schemas.microsoft.com/office/drawing/2014/main" id="{816E84CC-A581-2593-2C83-670EEA789B78}"/>
              </a:ext>
            </a:extLst>
          </p:cNvPr>
          <p:cNvSpPr/>
          <p:nvPr/>
        </p:nvSpPr>
        <p:spPr>
          <a:xfrm>
            <a:off x="661055" y="6187918"/>
            <a:ext cx="472396" cy="47239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4</a:t>
            </a:r>
            <a:endParaRPr lang="de-CH" sz="2400" dirty="0" err="1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115587BB-E233-2601-57F1-FA330A20CD94}"/>
              </a:ext>
            </a:extLst>
          </p:cNvPr>
          <p:cNvSpPr txBox="1">
            <a:spLocks/>
          </p:cNvSpPr>
          <p:nvPr/>
        </p:nvSpPr>
        <p:spPr>
          <a:xfrm>
            <a:off x="1545770" y="3607874"/>
            <a:ext cx="4164706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8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12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16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2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VB und Trupp 1 und 2 vor Ort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F34276-3488-F784-4E12-31520D9060FC}"/>
              </a:ext>
            </a:extLst>
          </p:cNvPr>
          <p:cNvSpPr txBox="1">
            <a:spLocks/>
          </p:cNvSpPr>
          <p:nvPr/>
        </p:nvSpPr>
        <p:spPr>
          <a:xfrm>
            <a:off x="1545770" y="4441017"/>
            <a:ext cx="3915230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8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12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16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2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EL und Trupp 1 Kanal 3/6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5BA4BBDB-F604-DCEA-D4B4-209B9D402807}"/>
              </a:ext>
            </a:extLst>
          </p:cNvPr>
          <p:cNvSpPr txBox="1">
            <a:spLocks/>
          </p:cNvSpPr>
          <p:nvPr/>
        </p:nvSpPr>
        <p:spPr>
          <a:xfrm>
            <a:off x="1545770" y="5274160"/>
            <a:ext cx="3915230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8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12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16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2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EL und Trupp 2 Kanal 3/6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17A89AC0-CC97-FC8B-74C3-878ED13C9FA2}"/>
              </a:ext>
            </a:extLst>
          </p:cNvPr>
          <p:cNvSpPr txBox="1">
            <a:spLocks/>
          </p:cNvSpPr>
          <p:nvPr/>
        </p:nvSpPr>
        <p:spPr>
          <a:xfrm>
            <a:off x="1545770" y="6107303"/>
            <a:ext cx="3915230" cy="65314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04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8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12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16000" indent="-50400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l" defTabSz="1828800" rtl="0" eaLnBrk="1" latinLnBrk="0" hangingPunct="1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720000" indent="-360000" algn="l" defTabSz="1828800" rtl="0" eaLnBrk="1" latinLnBrk="0" hangingPunct="1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/>
              <a:t>Atemschutz Überwacher</a:t>
            </a:r>
          </a:p>
        </p:txBody>
      </p: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3DB7BF2C-4E71-B143-E2B3-4620743A1CCF}"/>
              </a:ext>
            </a:extLst>
          </p:cNvPr>
          <p:cNvCxnSpPr>
            <a:cxnSpLocks/>
          </p:cNvCxnSpPr>
          <p:nvPr/>
        </p:nvCxnSpPr>
        <p:spPr>
          <a:xfrm flipV="1">
            <a:off x="7513088" y="7130825"/>
            <a:ext cx="3805036" cy="4728857"/>
          </a:xfrm>
          <a:prstGeom prst="line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8A7CED55-1708-1E11-5401-890689D2F7D6}"/>
              </a:ext>
            </a:extLst>
          </p:cNvPr>
          <p:cNvCxnSpPr>
            <a:cxnSpLocks/>
          </p:cNvCxnSpPr>
          <p:nvPr/>
        </p:nvCxnSpPr>
        <p:spPr>
          <a:xfrm flipV="1">
            <a:off x="12828587" y="5939454"/>
            <a:ext cx="1852861" cy="85909"/>
          </a:xfrm>
          <a:prstGeom prst="line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1AC37AB6-0E82-7BD4-01D8-C9613E4D9FA8}"/>
              </a:ext>
            </a:extLst>
          </p:cNvPr>
          <p:cNvCxnSpPr>
            <a:cxnSpLocks/>
          </p:cNvCxnSpPr>
          <p:nvPr/>
        </p:nvCxnSpPr>
        <p:spPr>
          <a:xfrm flipH="1" flipV="1">
            <a:off x="11930207" y="4601970"/>
            <a:ext cx="122215" cy="1094167"/>
          </a:xfrm>
          <a:prstGeom prst="line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B62C6A38-B4BE-B41B-38E7-9D251CEDEE99}"/>
              </a:ext>
            </a:extLst>
          </p:cNvPr>
          <p:cNvCxnSpPr>
            <a:cxnSpLocks/>
          </p:cNvCxnSpPr>
          <p:nvPr/>
        </p:nvCxnSpPr>
        <p:spPr>
          <a:xfrm flipV="1">
            <a:off x="7593059" y="6780807"/>
            <a:ext cx="7122953" cy="5004242"/>
          </a:xfrm>
          <a:prstGeom prst="line">
            <a:avLst/>
          </a:prstGeom>
          <a:ln w="762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EFBF8757-0720-1588-AE5F-4AEFEAFD5147}"/>
              </a:ext>
            </a:extLst>
          </p:cNvPr>
          <p:cNvCxnSpPr>
            <a:cxnSpLocks/>
          </p:cNvCxnSpPr>
          <p:nvPr/>
        </p:nvCxnSpPr>
        <p:spPr>
          <a:xfrm flipV="1">
            <a:off x="7562490" y="4902656"/>
            <a:ext cx="3744281" cy="6882393"/>
          </a:xfrm>
          <a:prstGeom prst="line">
            <a:avLst/>
          </a:prstGeom>
          <a:ln w="762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 33">
            <a:extLst>
              <a:ext uri="{FF2B5EF4-FFF2-40B4-BE49-F238E27FC236}">
                <a16:creationId xmlns:a16="http://schemas.microsoft.com/office/drawing/2014/main" id="{A561B1DB-4A82-2AAA-3751-30DE5ED2E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8321" y="5789626"/>
            <a:ext cx="2011854" cy="2743438"/>
          </a:xfrm>
          <a:prstGeom prst="rect">
            <a:avLst/>
          </a:prstGeom>
        </p:spPr>
      </p:pic>
      <p:pic>
        <p:nvPicPr>
          <p:cNvPr id="40" name="Grafik 39" descr="Ein Bild, das Schutzausrüstung, Feuerwehrmann, Kleidung, Arbeitskleidung enthält.&#10;&#10;Automatisch generierte Beschreibung">
            <a:extLst>
              <a:ext uri="{FF2B5EF4-FFF2-40B4-BE49-F238E27FC236}">
                <a16:creationId xmlns:a16="http://schemas.microsoft.com/office/drawing/2014/main" id="{788B22F4-C9C9-C3E2-1E97-EC6A8DD941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49204" y="9015061"/>
            <a:ext cx="2709283" cy="3208298"/>
          </a:xfrm>
          <a:prstGeom prst="rect">
            <a:avLst/>
          </a:prstGeom>
        </p:spPr>
      </p:pic>
      <p:pic>
        <p:nvPicPr>
          <p:cNvPr id="5" name="Grafik 4" descr="Ein Bild, das Person, Kleidung, Feuerwehrmann, Cartoon enthält.&#10;&#10;Automatisch generierte Beschreibung">
            <a:extLst>
              <a:ext uri="{FF2B5EF4-FFF2-40B4-BE49-F238E27FC236}">
                <a16:creationId xmlns:a16="http://schemas.microsoft.com/office/drawing/2014/main" id="{AE78B52D-CB94-F85D-741E-4A816602F0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1477" y="4651661"/>
            <a:ext cx="1053957" cy="1932161"/>
          </a:xfrm>
          <a:prstGeom prst="rect">
            <a:avLst/>
          </a:prstGeom>
        </p:spPr>
      </p:pic>
      <p:sp>
        <p:nvSpPr>
          <p:cNvPr id="15" name="Oval 27">
            <a:extLst>
              <a:ext uri="{FF2B5EF4-FFF2-40B4-BE49-F238E27FC236}">
                <a16:creationId xmlns:a16="http://schemas.microsoft.com/office/drawing/2014/main" id="{8FAF8EFE-6A80-1ECE-4200-4DFE19068B6B}"/>
              </a:ext>
            </a:extLst>
          </p:cNvPr>
          <p:cNvSpPr/>
          <p:nvPr/>
        </p:nvSpPr>
        <p:spPr>
          <a:xfrm>
            <a:off x="6511142" y="9944890"/>
            <a:ext cx="950921" cy="950918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/>
              <a:t>EL</a:t>
            </a:r>
            <a:endParaRPr lang="de-CH" sz="3600" dirty="0" err="1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71BD178F-8B81-CB48-DA3B-5A0188A7D63E}"/>
              </a:ext>
            </a:extLst>
          </p:cNvPr>
          <p:cNvCxnSpPr>
            <a:cxnSpLocks/>
          </p:cNvCxnSpPr>
          <p:nvPr/>
        </p:nvCxnSpPr>
        <p:spPr>
          <a:xfrm flipV="1">
            <a:off x="7487688" y="4403857"/>
            <a:ext cx="3475909" cy="950918"/>
          </a:xfrm>
          <a:prstGeom prst="line">
            <a:avLst/>
          </a:prstGeom>
          <a:ln w="76200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99F6EAF7-305A-FF58-53D0-088C74F8B76B}"/>
              </a:ext>
            </a:extLst>
          </p:cNvPr>
          <p:cNvGrpSpPr/>
          <p:nvPr/>
        </p:nvGrpSpPr>
        <p:grpSpPr>
          <a:xfrm>
            <a:off x="14756768" y="5784647"/>
            <a:ext cx="2520579" cy="1708809"/>
            <a:chOff x="14756768" y="5784647"/>
            <a:chExt cx="2520579" cy="1708809"/>
          </a:xfrm>
        </p:grpSpPr>
        <p:pic>
          <p:nvPicPr>
            <p:cNvPr id="32" name="Grafik 31" descr="Ein Bild, das Cartoon, Schuhwerk, Person, Schutzkleidung enthält.&#10;&#10;Automatisch generierte Beschreibung">
              <a:extLst>
                <a:ext uri="{FF2B5EF4-FFF2-40B4-BE49-F238E27FC236}">
                  <a16:creationId xmlns:a16="http://schemas.microsoft.com/office/drawing/2014/main" id="{A70C6599-5C90-3B6B-423F-2D9B2C938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4288" y="5836476"/>
              <a:ext cx="1163059" cy="1599763"/>
            </a:xfrm>
            <a:prstGeom prst="rect">
              <a:avLst/>
            </a:prstGeom>
          </p:spPr>
        </p:pic>
        <p:pic>
          <p:nvPicPr>
            <p:cNvPr id="35" name="Grafik 34" descr="Ein Bild, das Cartoon, Feuerwehrmann, Schutzausrüstung, Spielzeug enthält.&#10;&#10;Automatisch generierte Beschreibung">
              <a:extLst>
                <a:ext uri="{FF2B5EF4-FFF2-40B4-BE49-F238E27FC236}">
                  <a16:creationId xmlns:a16="http://schemas.microsoft.com/office/drawing/2014/main" id="{F72FD369-128A-B04F-7C64-E8933C799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768" y="5784647"/>
              <a:ext cx="1864990" cy="1708809"/>
            </a:xfrm>
            <a:prstGeom prst="rect">
              <a:avLst/>
            </a:prstGeom>
          </p:spPr>
        </p:pic>
      </p:grp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D61FE4B7-5D0D-1C9C-33C3-FC00A8C25337}"/>
              </a:ext>
            </a:extLst>
          </p:cNvPr>
          <p:cNvGrpSpPr/>
          <p:nvPr/>
        </p:nvGrpSpPr>
        <p:grpSpPr>
          <a:xfrm>
            <a:off x="11646411" y="3312560"/>
            <a:ext cx="2850639" cy="2182161"/>
            <a:chOff x="11646411" y="3312560"/>
            <a:chExt cx="2850639" cy="2182161"/>
          </a:xfrm>
        </p:grpSpPr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21C99480-08B8-DD3A-49F0-F358F8A88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6411" y="3312560"/>
              <a:ext cx="1600251" cy="2182161"/>
            </a:xfrm>
            <a:prstGeom prst="rect">
              <a:avLst/>
            </a:prstGeom>
          </p:spPr>
        </p:pic>
        <p:pic>
          <p:nvPicPr>
            <p:cNvPr id="42" name="Grafik 41" descr="Ein Bild, das Cartoon, Feuerwehrmann, Schutzausrüstung, Spielzeug enthält.&#10;&#10;Automatisch generierte Beschreibung">
              <a:extLst>
                <a:ext uri="{FF2B5EF4-FFF2-40B4-BE49-F238E27FC236}">
                  <a16:creationId xmlns:a16="http://schemas.microsoft.com/office/drawing/2014/main" id="{8B8626E1-CD84-C393-A41A-1B84B1F69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32060" y="3370166"/>
              <a:ext cx="1864990" cy="2019026"/>
            </a:xfrm>
            <a:prstGeom prst="rect">
              <a:avLst/>
            </a:prstGeom>
          </p:spPr>
        </p:pic>
      </p:grpSp>
      <p:sp>
        <p:nvSpPr>
          <p:cNvPr id="8" name="Oval 25">
            <a:extLst>
              <a:ext uri="{FF2B5EF4-FFF2-40B4-BE49-F238E27FC236}">
                <a16:creationId xmlns:a16="http://schemas.microsoft.com/office/drawing/2014/main" id="{DA0DA057-E1BF-999E-0D37-89F06282DF08}"/>
              </a:ext>
            </a:extLst>
          </p:cNvPr>
          <p:cNvSpPr/>
          <p:nvPr/>
        </p:nvSpPr>
        <p:spPr>
          <a:xfrm>
            <a:off x="12157765" y="5106040"/>
            <a:ext cx="950921" cy="950918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dirty="0"/>
              <a:t>1</a:t>
            </a:r>
            <a:endParaRPr lang="de-CH" sz="3600" dirty="0" err="1"/>
          </a:p>
        </p:txBody>
      </p:sp>
    </p:spTree>
    <p:extLst>
      <p:ext uri="{BB962C8B-B14F-4D97-AF65-F5344CB8AC3E}">
        <p14:creationId xmlns:p14="http://schemas.microsoft.com/office/powerpoint/2010/main" val="15022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21" grpId="0" build="p"/>
      <p:bldP spid="22" grpId="0" animBg="1"/>
      <p:bldP spid="23" grpId="0" animBg="1"/>
      <p:bldP spid="25" grpId="0" animBg="1"/>
      <p:bldP spid="28" grpId="0" animBg="1"/>
      <p:bldP spid="33" grpId="0"/>
      <p:bldP spid="36" grpId="0"/>
      <p:bldP spid="37" grpId="0"/>
      <p:bldP spid="38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FB9D62-459A-FD39-B20C-E6C24975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Aufgabenteilung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F423A1-3C96-4CDD-4239-983343D0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BD5819-8DD2-796B-4CC9-C53AA60D3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391C3-331F-82A4-A354-D9749B4D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noProof="0" smtClean="0"/>
              <a:t>21</a:t>
            </a:fld>
            <a:endParaRPr lang="de-CH" noProof="0" dirty="0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B3C0C4A0-DCB6-F762-2B30-6B514323FD73}"/>
              </a:ext>
            </a:extLst>
          </p:cNvPr>
          <p:cNvCxnSpPr>
            <a:cxnSpLocks/>
          </p:cNvCxnSpPr>
          <p:nvPr/>
        </p:nvCxnSpPr>
        <p:spPr>
          <a:xfrm>
            <a:off x="2788920" y="4470001"/>
            <a:ext cx="3942080" cy="0"/>
          </a:xfrm>
          <a:prstGeom prst="line">
            <a:avLst/>
          </a:prstGeom>
          <a:ln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4E1F2100-CBA0-08FC-54C4-184A03D76E83}"/>
              </a:ext>
            </a:extLst>
          </p:cNvPr>
          <p:cNvSpPr txBox="1"/>
          <p:nvPr/>
        </p:nvSpPr>
        <p:spPr>
          <a:xfrm>
            <a:off x="636587" y="6297454"/>
            <a:ext cx="6093620" cy="54859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pPr lvl="1"/>
            <a:r>
              <a:rPr lang="de-CH" dirty="0"/>
              <a:t>im Grundsatz ist der erste Offizier auf Platz der Einsatzleiter und führt operativ (befiehlt erste Massnahmen zum Ereignis)</a:t>
            </a:r>
          </a:p>
          <a:p>
            <a:pPr lvl="1"/>
            <a:r>
              <a:rPr lang="de-CH" dirty="0"/>
              <a:t>trägt die Gesamtverantwortung </a:t>
            </a:r>
          </a:p>
          <a:p>
            <a:pPr lvl="1"/>
            <a:r>
              <a:rPr lang="de-CH" dirty="0"/>
              <a:t>arbeitet den Führungsrhythmus durch</a:t>
            </a:r>
          </a:p>
          <a:p>
            <a:pPr lvl="1"/>
            <a:r>
              <a:rPr lang="de-CH" dirty="0"/>
              <a:t>erteilt Aufträge/Befehle</a:t>
            </a:r>
          </a:p>
          <a:p>
            <a:pPr lvl="1"/>
            <a:r>
              <a:rPr lang="de-CH" dirty="0"/>
              <a:t>nimmt Rückmeldungen entgegen</a:t>
            </a:r>
          </a:p>
          <a:p>
            <a:pPr lvl="1"/>
            <a:r>
              <a:rPr lang="de-CH" dirty="0"/>
              <a:t>befiehlt vom VB beantragte Mittel</a:t>
            </a:r>
          </a:p>
          <a:p>
            <a:pPr lvl="1"/>
            <a:r>
              <a:rPr lang="de-CH" dirty="0"/>
              <a:t>führt für sich eine Skizze der Schadenlage </a:t>
            </a:r>
          </a:p>
          <a:p>
            <a:pPr lvl="1"/>
            <a:r>
              <a:rPr lang="de-CH" dirty="0"/>
              <a:t>bei Eskalation wird er zum Abschnitts-offizier 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4206A5FE-71CB-CE00-1796-15C3C882F076}"/>
              </a:ext>
            </a:extLst>
          </p:cNvPr>
          <p:cNvSpPr txBox="1"/>
          <p:nvPr/>
        </p:nvSpPr>
        <p:spPr>
          <a:xfrm>
            <a:off x="2798457" y="3681198"/>
            <a:ext cx="3932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Einsatzleiter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ADEA1AB9-6F54-6D63-5B04-97D724B2AE02}"/>
              </a:ext>
            </a:extLst>
          </p:cNvPr>
          <p:cNvCxnSpPr>
            <a:cxnSpLocks/>
          </p:cNvCxnSpPr>
          <p:nvPr/>
        </p:nvCxnSpPr>
        <p:spPr>
          <a:xfrm>
            <a:off x="11293704" y="4470001"/>
            <a:ext cx="3942080" cy="0"/>
          </a:xfrm>
          <a:prstGeom prst="line">
            <a:avLst/>
          </a:prstGeom>
          <a:ln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C63EA801-1814-210F-98D3-A8E2D5FED894}"/>
              </a:ext>
            </a:extLst>
          </p:cNvPr>
          <p:cNvSpPr txBox="1"/>
          <p:nvPr/>
        </p:nvSpPr>
        <p:spPr>
          <a:xfrm>
            <a:off x="8920353" y="9201655"/>
            <a:ext cx="6093620" cy="25817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pPr lvl="1"/>
            <a:r>
              <a:rPr lang="de-CH" dirty="0"/>
              <a:t>plant strategisch (Absprachepunkte, Problemerfassung, Schritt voraus, Kontakt mit Partner) </a:t>
            </a:r>
          </a:p>
          <a:p>
            <a:pPr lvl="1"/>
            <a:r>
              <a:rPr lang="de-CH" dirty="0"/>
              <a:t>bei Eskalation bildet er Abschnitte </a:t>
            </a:r>
          </a:p>
          <a:p>
            <a:pPr lvl="1"/>
            <a:r>
              <a:rPr lang="de-CH" dirty="0"/>
              <a:t>ist designierter Bereichsleiter </a:t>
            </a:r>
          </a:p>
          <a:p>
            <a:pPr lvl="1"/>
            <a:r>
              <a:rPr lang="de-CH" dirty="0"/>
              <a:t>bezieht KP Front 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40D69ED-1D9A-64B7-BA37-7526E1C13D4F}"/>
              </a:ext>
            </a:extLst>
          </p:cNvPr>
          <p:cNvSpPr txBox="1"/>
          <p:nvPr/>
        </p:nvSpPr>
        <p:spPr>
          <a:xfrm>
            <a:off x="11303241" y="3681198"/>
            <a:ext cx="3932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Einsatzleiter </a:t>
            </a:r>
            <a:r>
              <a:rPr lang="de-CH" sz="2400" b="1" dirty="0" err="1">
                <a:solidFill>
                  <a:schemeClr val="accent1"/>
                </a:solidFill>
              </a:rPr>
              <a:t>Stv</a:t>
            </a:r>
            <a:r>
              <a:rPr lang="de-CH" sz="2400" b="1" dirty="0">
                <a:solidFill>
                  <a:schemeClr val="accent1"/>
                </a:solidFill>
              </a:rPr>
              <a:t>. </a:t>
            </a:r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92370E9B-FEB5-09ED-86CB-9CA3DC92253B}"/>
              </a:ext>
            </a:extLst>
          </p:cNvPr>
          <p:cNvCxnSpPr>
            <a:cxnSpLocks/>
          </p:cNvCxnSpPr>
          <p:nvPr/>
        </p:nvCxnSpPr>
        <p:spPr>
          <a:xfrm>
            <a:off x="19798488" y="4469264"/>
            <a:ext cx="3942080" cy="0"/>
          </a:xfrm>
          <a:prstGeom prst="line">
            <a:avLst/>
          </a:prstGeom>
          <a:ln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extBox 219">
            <a:extLst>
              <a:ext uri="{FF2B5EF4-FFF2-40B4-BE49-F238E27FC236}">
                <a16:creationId xmlns:a16="http://schemas.microsoft.com/office/drawing/2014/main" id="{4C5FED34-4A2B-FE45-8213-07CC83DFF474}"/>
              </a:ext>
            </a:extLst>
          </p:cNvPr>
          <p:cNvSpPr txBox="1"/>
          <p:nvPr/>
        </p:nvSpPr>
        <p:spPr>
          <a:xfrm>
            <a:off x="17646948" y="5619463"/>
            <a:ext cx="6093620" cy="63355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pPr lvl="1"/>
            <a:r>
              <a:rPr lang="de-CH" dirty="0"/>
              <a:t>handelt im Sinne des EL und ist sein erweitertes Auge </a:t>
            </a:r>
          </a:p>
          <a:p>
            <a:pPr lvl="1"/>
            <a:r>
              <a:rPr lang="de-CH" dirty="0"/>
              <a:t>orientiert den EL laufend über die Situation in seinem Bereich (Arbeiten ! Einsatzverlauf) </a:t>
            </a:r>
          </a:p>
          <a:p>
            <a:pPr lvl="1"/>
            <a:r>
              <a:rPr lang="de-CH" dirty="0"/>
              <a:t>bringt Lösungsansätze </a:t>
            </a:r>
          </a:p>
          <a:p>
            <a:pPr lvl="1"/>
            <a:r>
              <a:rPr lang="de-CH" dirty="0"/>
              <a:t>beantragt beim EL zusätzlich benötigte Mittel (z.B. Druckleitungen, Rettungsmittel etc.) </a:t>
            </a:r>
          </a:p>
          <a:p>
            <a:pPr lvl="1"/>
            <a:r>
              <a:rPr lang="de-CH" dirty="0"/>
              <a:t>koordiniert die Trupps und sämtliche Arbeiten in seinem Bereich </a:t>
            </a:r>
          </a:p>
          <a:p>
            <a:pPr lvl="1"/>
            <a:r>
              <a:rPr lang="de-CH" dirty="0"/>
              <a:t>ist für die Sicherheit in seinem Bereich verantwortlich, greift wenn nötig ein </a:t>
            </a:r>
          </a:p>
          <a:p>
            <a:pPr lvl="1"/>
            <a:r>
              <a:rPr lang="de-CH" dirty="0"/>
              <a:t>Kommunikation erfolgt, wenn möglich, nur zwischen EL und VB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3BB463D4-6A0A-687C-9A34-5E8751978F6D}"/>
              </a:ext>
            </a:extLst>
          </p:cNvPr>
          <p:cNvSpPr txBox="1"/>
          <p:nvPr/>
        </p:nvSpPr>
        <p:spPr>
          <a:xfrm>
            <a:off x="19808025" y="3680461"/>
            <a:ext cx="39325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400" b="1" dirty="0">
                <a:solidFill>
                  <a:schemeClr val="accent1"/>
                </a:solidFill>
              </a:rPr>
              <a:t>Verantwortungsbereich</a:t>
            </a:r>
          </a:p>
        </p:txBody>
      </p:sp>
      <p:pic>
        <p:nvPicPr>
          <p:cNvPr id="9" name="Grafik 8" descr="Ein Bild, das Warnkleidung, Arbeitskleidung, Schutzhelm, Kleidung enthält.&#10;&#10;Automatisch generierte Beschreibung">
            <a:extLst>
              <a:ext uri="{FF2B5EF4-FFF2-40B4-BE49-F238E27FC236}">
                <a16:creationId xmlns:a16="http://schemas.microsoft.com/office/drawing/2014/main" id="{5E894542-F740-BFF6-759F-19786B6CB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08" y="2283420"/>
            <a:ext cx="2527418" cy="3717411"/>
          </a:xfrm>
          <a:prstGeom prst="rect">
            <a:avLst/>
          </a:prstGeom>
        </p:spPr>
      </p:pic>
      <p:pic>
        <p:nvPicPr>
          <p:cNvPr id="11" name="Grafik 10" descr="Ein Bild, das Kleidung, Cartoon, Feuerwehrmann, Menschliches Gesicht enthält.&#10;&#10;Automatisch generierte Beschreibung">
            <a:extLst>
              <a:ext uri="{FF2B5EF4-FFF2-40B4-BE49-F238E27FC236}">
                <a16:creationId xmlns:a16="http://schemas.microsoft.com/office/drawing/2014/main" id="{E5749A4D-BD77-260F-3FDF-984132F7E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57" y="2354046"/>
            <a:ext cx="3454417" cy="4732553"/>
          </a:xfrm>
          <a:prstGeom prst="rect">
            <a:avLst/>
          </a:prstGeom>
        </p:spPr>
      </p:pic>
      <p:pic>
        <p:nvPicPr>
          <p:cNvPr id="16" name="Grafik 15" descr="Ein Bild, das Helm, Arbeitskleidung, Schutzhelm, Schutzausrüstung enthält.&#10;&#10;Automatisch generierte Beschreibung">
            <a:extLst>
              <a:ext uri="{FF2B5EF4-FFF2-40B4-BE49-F238E27FC236}">
                <a16:creationId xmlns:a16="http://schemas.microsoft.com/office/drawing/2014/main" id="{DF390DE8-2889-1171-3638-D32E75C4DE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9142" y="1238413"/>
            <a:ext cx="5026658" cy="401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feil: gebogen 15">
            <a:extLst>
              <a:ext uri="{FF2B5EF4-FFF2-40B4-BE49-F238E27FC236}">
                <a16:creationId xmlns:a16="http://schemas.microsoft.com/office/drawing/2014/main" id="{21ED062D-5B40-C246-BD7C-116690F558AF}"/>
              </a:ext>
            </a:extLst>
          </p:cNvPr>
          <p:cNvSpPr/>
          <p:nvPr/>
        </p:nvSpPr>
        <p:spPr>
          <a:xfrm rot="5400000" flipV="1">
            <a:off x="6172164" y="6239950"/>
            <a:ext cx="4457700" cy="537750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31727"/>
              <a:gd name="adj5" fmla="val 1731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de-CH" sz="1500" dirty="0" err="1">
              <a:solidFill>
                <a:schemeClr val="tx1"/>
              </a:solidFill>
              <a:latin typeface="ABC Favorit Book" panose="020B0404030202060203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7DF6F4C-8373-9637-852C-5097FE93A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1748" y="4102634"/>
            <a:ext cx="8684288" cy="4903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F52F7C-32B1-56E3-ABE6-99D0D92E3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ersten Befehle vom Einsatzleiter auf dem Schadenplatz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E3D24-BBFB-2CE0-A41A-D0A8ECA2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CB821-EA7B-98D2-F33C-3A663E3A1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ACC35-3B26-0D71-A9D8-E76C03858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noProof="0" smtClean="0"/>
              <a:t>3</a:t>
            </a:fld>
            <a:endParaRPr lang="de-CH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97BDD0-D714-8B26-F63E-EC277FD7DE5A}"/>
              </a:ext>
            </a:extLst>
          </p:cNvPr>
          <p:cNvSpPr txBox="1"/>
          <p:nvPr/>
        </p:nvSpPr>
        <p:spPr>
          <a:xfrm>
            <a:off x="-397605" y="2478756"/>
            <a:ext cx="6090577" cy="17347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pPr algn="r"/>
            <a:r>
              <a:rPr lang="de-CH" sz="2800" b="1" dirty="0">
                <a:solidFill>
                  <a:schemeClr val="accent1"/>
                </a:solidFill>
              </a:rPr>
              <a:t>1. Tanklöschfahrzeug (TLF) einweisen und befehlen</a:t>
            </a:r>
            <a:r>
              <a:rPr lang="de-CH" sz="2800" dirty="0"/>
              <a:t> </a:t>
            </a:r>
          </a:p>
          <a:p>
            <a:pPr algn="r"/>
            <a:r>
              <a:rPr lang="de-CH" sz="2800" dirty="0"/>
              <a:t>inkl. VB, wenn dieser schon </a:t>
            </a:r>
          </a:p>
          <a:p>
            <a:pPr algn="r"/>
            <a:r>
              <a:rPr lang="de-CH" sz="2800" dirty="0"/>
              <a:t>verfügbar 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D0D8F-F756-B9E1-D062-BA479311C097}"/>
              </a:ext>
            </a:extLst>
          </p:cNvPr>
          <p:cNvSpPr txBox="1"/>
          <p:nvPr/>
        </p:nvSpPr>
        <p:spPr>
          <a:xfrm>
            <a:off x="9007871" y="10549250"/>
            <a:ext cx="6090577" cy="13428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pPr algn="r"/>
            <a:r>
              <a:rPr lang="de-CH" sz="2800" b="1" dirty="0">
                <a:solidFill>
                  <a:schemeClr val="accent1"/>
                </a:solidFill>
              </a:rPr>
              <a:t>2. Führungsstandort beziehen </a:t>
            </a:r>
          </a:p>
          <a:p>
            <a:pPr algn="r"/>
            <a:r>
              <a:rPr lang="de-CH" sz="2800" b="1" dirty="0">
                <a:solidFill>
                  <a:schemeClr val="accent1"/>
                </a:solidFill>
              </a:rPr>
              <a:t>und Entschluss </a:t>
            </a:r>
            <a:r>
              <a:rPr lang="de-CH" sz="2800" dirty="0"/>
              <a:t>erarbeiten (Schadenplatzorganisation)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9F40A-C141-72ED-143B-86EB53A6FE5A}"/>
              </a:ext>
            </a:extLst>
          </p:cNvPr>
          <p:cNvSpPr txBox="1"/>
          <p:nvPr/>
        </p:nvSpPr>
        <p:spPr>
          <a:xfrm>
            <a:off x="17493323" y="2478756"/>
            <a:ext cx="5455577" cy="13428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504000" lvl="1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2pPr>
            <a:lvl3pPr marL="1008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3pPr>
            <a:lvl4pPr marL="1512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4pPr>
            <a:lvl5pPr marL="2016000" indent="-50400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5pPr>
            <a:lvl6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6pPr>
            <a:lvl7pPr marL="0" indent="0" defTabSz="1828800">
              <a:lnSpc>
                <a:spcPts val="33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tx2"/>
                </a:solidFill>
              </a:defRPr>
            </a:lvl7pPr>
            <a:lvl8pPr marL="36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8pPr>
            <a:lvl9pPr marL="720000" indent="-360000" defTabSz="1828800">
              <a:lnSpc>
                <a:spcPts val="43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400">
                <a:solidFill>
                  <a:schemeClr val="tx2"/>
                </a:solidFill>
              </a:defRPr>
            </a:lvl9pPr>
          </a:lstStyle>
          <a:p>
            <a:r>
              <a:rPr lang="de-CH" sz="2800" b="1" dirty="0">
                <a:solidFill>
                  <a:schemeClr val="accent1"/>
                </a:solidFill>
              </a:rPr>
              <a:t>3. Stellvertreter</a:t>
            </a:r>
            <a:r>
              <a:rPr lang="de-CH" sz="2800" dirty="0"/>
              <a:t> mit 6 Absprachepunkten und Problemerfassung beauftragen </a:t>
            </a:r>
          </a:p>
        </p:txBody>
      </p:sp>
      <p:sp>
        <p:nvSpPr>
          <p:cNvPr id="17" name="Pfeil: gebogen 16">
            <a:extLst>
              <a:ext uri="{FF2B5EF4-FFF2-40B4-BE49-F238E27FC236}">
                <a16:creationId xmlns:a16="http://schemas.microsoft.com/office/drawing/2014/main" id="{071F3F07-EA71-D39F-60BE-B51604CF1A55}"/>
              </a:ext>
            </a:extLst>
          </p:cNvPr>
          <p:cNvSpPr/>
          <p:nvPr/>
        </p:nvSpPr>
        <p:spPr>
          <a:xfrm rot="21030468" flipV="1">
            <a:off x="13801144" y="6128615"/>
            <a:ext cx="4457700" cy="5377503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131727"/>
              <a:gd name="adj5" fmla="val 1731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de-CH" sz="1500" dirty="0" err="1">
              <a:solidFill>
                <a:schemeClr val="tx1"/>
              </a:solidFill>
              <a:latin typeface="ABC Favorit Book" panose="020B0404030202060203" pitchFamily="34" charset="0"/>
            </a:endParaRPr>
          </a:p>
        </p:txBody>
      </p:sp>
      <p:pic>
        <p:nvPicPr>
          <p:cNvPr id="11" name="Grafik 10" descr="Ein Bild, das Feuerwehrmann, Fahrzeug, Cartoon, Landfahrzeug enthält.&#10;&#10;Automatisch generierte Beschreibung">
            <a:extLst>
              <a:ext uri="{FF2B5EF4-FFF2-40B4-BE49-F238E27FC236}">
                <a16:creationId xmlns:a16="http://schemas.microsoft.com/office/drawing/2014/main" id="{35B21D1D-CD2C-80C8-A853-79552E1BF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95" y="2759109"/>
            <a:ext cx="8095815" cy="5385242"/>
          </a:xfrm>
          <a:prstGeom prst="rect">
            <a:avLst/>
          </a:prstGeom>
        </p:spPr>
      </p:pic>
      <p:pic>
        <p:nvPicPr>
          <p:cNvPr id="3" name="Grafik 2" descr="Ein Bild, das Warnkleidung, Arbeitskleidung, Schutzhelm, Kleidung enthält.&#10;&#10;Automatisch generierte Beschreibung">
            <a:extLst>
              <a:ext uri="{FF2B5EF4-FFF2-40B4-BE49-F238E27FC236}">
                <a16:creationId xmlns:a16="http://schemas.microsoft.com/office/drawing/2014/main" id="{4ECA867A-7A7C-B378-C83B-C7D10514A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864" y="6554372"/>
            <a:ext cx="2513213" cy="369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3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rafik 87">
            <a:extLst>
              <a:ext uri="{FF2B5EF4-FFF2-40B4-BE49-F238E27FC236}">
                <a16:creationId xmlns:a16="http://schemas.microsoft.com/office/drawing/2014/main" id="{6E8771B8-9832-334E-716B-5C855905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63" y="653625"/>
            <a:ext cx="18211800" cy="116300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0EB74-D022-CB78-14EB-5FA899AD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30AFA-7D0E-8B10-DEF3-D751074F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6FBA4-608D-32AC-4942-DB7A5ED3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E8D999-AB77-1A16-2FAD-76D2957B5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92C34-23CE-E4F2-0C0A-B9AA3366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tx1"/>
                </a:solidFill>
              </a:rPr>
              <a:t>1. TLF einweisen und befehlen</a:t>
            </a:r>
          </a:p>
        </p:txBody>
      </p:sp>
      <p:sp>
        <p:nvSpPr>
          <p:cNvPr id="22" name="Textfeld 38">
            <a:extLst>
              <a:ext uri="{FF2B5EF4-FFF2-40B4-BE49-F238E27FC236}">
                <a16:creationId xmlns:a16="http://schemas.microsoft.com/office/drawing/2014/main" id="{16B3BB0C-1A42-2521-58B8-654B4386C085}"/>
              </a:ext>
            </a:extLst>
          </p:cNvPr>
          <p:cNvSpPr txBox="1"/>
          <p:nvPr/>
        </p:nvSpPr>
        <p:spPr>
          <a:xfrm>
            <a:off x="13684080" y="7830054"/>
            <a:ext cx="138093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022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rafik 87">
            <a:extLst>
              <a:ext uri="{FF2B5EF4-FFF2-40B4-BE49-F238E27FC236}">
                <a16:creationId xmlns:a16="http://schemas.microsoft.com/office/drawing/2014/main" id="{6E8771B8-9832-334E-716B-5C855905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63" y="653625"/>
            <a:ext cx="18211800" cy="116300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0EB74-D022-CB78-14EB-5FA899AD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30AFA-7D0E-8B10-DEF3-D751074F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6FBA4-608D-32AC-4942-DB7A5ED3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E8D999-AB77-1A16-2FAD-76D2957B5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b="1" dirty="0">
                <a:solidFill>
                  <a:schemeClr val="tx1"/>
                </a:solidFill>
              </a:rPr>
              <a:t>TLF nach dem Objekt einweisen und erste Befehle geben: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92C34-23CE-E4F2-0C0A-B9AA3366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1. TLF einweisen und befehlen</a:t>
            </a:r>
          </a:p>
        </p:txBody>
      </p:sp>
      <p:sp>
        <p:nvSpPr>
          <p:cNvPr id="22" name="Textfeld 38">
            <a:extLst>
              <a:ext uri="{FF2B5EF4-FFF2-40B4-BE49-F238E27FC236}">
                <a16:creationId xmlns:a16="http://schemas.microsoft.com/office/drawing/2014/main" id="{16B3BB0C-1A42-2521-58B8-654B4386C085}"/>
              </a:ext>
            </a:extLst>
          </p:cNvPr>
          <p:cNvSpPr txBox="1"/>
          <p:nvPr/>
        </p:nvSpPr>
        <p:spPr>
          <a:xfrm>
            <a:off x="13684080" y="7830054"/>
            <a:ext cx="138093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08B08B9-C9B8-4FAE-C3D6-596ABFBA4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5900" y="7875952"/>
            <a:ext cx="1662112" cy="1045401"/>
          </a:xfrm>
          <a:prstGeom prst="rect">
            <a:avLst/>
          </a:prstGeom>
        </p:spPr>
      </p:pic>
      <p:sp>
        <p:nvSpPr>
          <p:cNvPr id="20" name="Oval 310">
            <a:extLst>
              <a:ext uri="{FF2B5EF4-FFF2-40B4-BE49-F238E27FC236}">
                <a16:creationId xmlns:a16="http://schemas.microsoft.com/office/drawing/2014/main" id="{768498D1-7C3B-13C8-ED72-7B2BC1841957}"/>
              </a:ext>
            </a:extLst>
          </p:cNvPr>
          <p:cNvSpPr/>
          <p:nvPr/>
        </p:nvSpPr>
        <p:spPr>
          <a:xfrm>
            <a:off x="2689752" y="2141166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1</a:t>
            </a:r>
            <a:endParaRPr lang="de-CH" sz="2400" dirty="0" err="1"/>
          </a:p>
        </p:txBody>
      </p:sp>
      <p:sp>
        <p:nvSpPr>
          <p:cNvPr id="8" name="Oval 310">
            <a:extLst>
              <a:ext uri="{FF2B5EF4-FFF2-40B4-BE49-F238E27FC236}">
                <a16:creationId xmlns:a16="http://schemas.microsoft.com/office/drawing/2014/main" id="{44820440-96D3-3227-2C3B-F38C06E9E1DB}"/>
              </a:ext>
            </a:extLst>
          </p:cNvPr>
          <p:cNvSpPr/>
          <p:nvPr/>
        </p:nvSpPr>
        <p:spPr>
          <a:xfrm>
            <a:off x="22098042" y="6167850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1</a:t>
            </a:r>
            <a:endParaRPr lang="de-CH" sz="2400" dirty="0" err="1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D8E1FEB-C5FF-CE1D-BAFA-AFB62EA45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8114" y="7281408"/>
            <a:ext cx="6477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4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-0.11107 0.05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53" y="25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rafik 87">
            <a:extLst>
              <a:ext uri="{FF2B5EF4-FFF2-40B4-BE49-F238E27FC236}">
                <a16:creationId xmlns:a16="http://schemas.microsoft.com/office/drawing/2014/main" id="{6E8771B8-9832-334E-716B-5C855905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63" y="653625"/>
            <a:ext cx="18211800" cy="116300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0EB74-D022-CB78-14EB-5FA899AD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30AFA-7D0E-8B10-DEF3-D751074F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6FBA4-608D-32AC-4942-DB7A5ED3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E8D999-AB77-1A16-2FAD-76D2957B5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dirty="0"/>
              <a:t>TLF nach dem Objekt einweisen und erste Befehle geben: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b="1" dirty="0">
                <a:solidFill>
                  <a:schemeClr val="tx1"/>
                </a:solidFill>
              </a:rPr>
              <a:t>Absperren/Absichern vor und nach dem Objekt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92C34-23CE-E4F2-0C0A-B9AA3366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1. TLF einweisen und befehlen</a:t>
            </a:r>
          </a:p>
        </p:txBody>
      </p:sp>
      <p:sp>
        <p:nvSpPr>
          <p:cNvPr id="22" name="Textfeld 38">
            <a:extLst>
              <a:ext uri="{FF2B5EF4-FFF2-40B4-BE49-F238E27FC236}">
                <a16:creationId xmlns:a16="http://schemas.microsoft.com/office/drawing/2014/main" id="{16B3BB0C-1A42-2521-58B8-654B4386C085}"/>
              </a:ext>
            </a:extLst>
          </p:cNvPr>
          <p:cNvSpPr txBox="1"/>
          <p:nvPr/>
        </p:nvSpPr>
        <p:spPr>
          <a:xfrm>
            <a:off x="13684080" y="7830054"/>
            <a:ext cx="138093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08B08B9-C9B8-4FAE-C3D6-596ABFBA4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5900" y="7875952"/>
            <a:ext cx="1662112" cy="104540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D8E1FEB-C5FF-CE1D-BAFA-AFB62EA45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3825" y="8000935"/>
            <a:ext cx="647700" cy="885825"/>
          </a:xfrm>
          <a:prstGeom prst="rect">
            <a:avLst/>
          </a:prstGeom>
        </p:spPr>
      </p:pic>
      <p:sp>
        <p:nvSpPr>
          <p:cNvPr id="2" name="Oval 310">
            <a:extLst>
              <a:ext uri="{FF2B5EF4-FFF2-40B4-BE49-F238E27FC236}">
                <a16:creationId xmlns:a16="http://schemas.microsoft.com/office/drawing/2014/main" id="{6E4B8C04-58A5-0463-2C6D-F6D1ED69F081}"/>
              </a:ext>
            </a:extLst>
          </p:cNvPr>
          <p:cNvSpPr/>
          <p:nvPr/>
        </p:nvSpPr>
        <p:spPr>
          <a:xfrm>
            <a:off x="23446202" y="6647232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2</a:t>
            </a:r>
            <a:endParaRPr lang="de-CH" sz="2400" dirty="0" err="1"/>
          </a:p>
        </p:txBody>
      </p:sp>
      <p:sp>
        <p:nvSpPr>
          <p:cNvPr id="20" name="Oval 310">
            <a:extLst>
              <a:ext uri="{FF2B5EF4-FFF2-40B4-BE49-F238E27FC236}">
                <a16:creationId xmlns:a16="http://schemas.microsoft.com/office/drawing/2014/main" id="{768498D1-7C3B-13C8-ED72-7B2BC1841957}"/>
              </a:ext>
            </a:extLst>
          </p:cNvPr>
          <p:cNvSpPr/>
          <p:nvPr/>
        </p:nvSpPr>
        <p:spPr>
          <a:xfrm>
            <a:off x="2689752" y="4226640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2</a:t>
            </a:r>
            <a:endParaRPr lang="de-CH" sz="2400" dirty="0" err="1"/>
          </a:p>
        </p:txBody>
      </p:sp>
      <p:pic>
        <p:nvPicPr>
          <p:cNvPr id="86" name="Grafik 85">
            <a:extLst>
              <a:ext uri="{FF2B5EF4-FFF2-40B4-BE49-F238E27FC236}">
                <a16:creationId xmlns:a16="http://schemas.microsoft.com/office/drawing/2014/main" id="{7E511C9C-F862-6254-3B22-68122F1EA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2727" y="7516259"/>
            <a:ext cx="595553" cy="172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6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rafik 87">
            <a:extLst>
              <a:ext uri="{FF2B5EF4-FFF2-40B4-BE49-F238E27FC236}">
                <a16:creationId xmlns:a16="http://schemas.microsoft.com/office/drawing/2014/main" id="{6E8771B8-9832-334E-716B-5C855905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63" y="653625"/>
            <a:ext cx="18211800" cy="11630025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28F49449-6483-5944-ABE8-093BB56C1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9282" y="6173468"/>
            <a:ext cx="415732" cy="59034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0EB74-D022-CB78-14EB-5FA899AD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30AFA-7D0E-8B10-DEF3-D751074F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6FBA4-608D-32AC-4942-DB7A5ED3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E8D999-AB77-1A16-2FAD-76D2957B5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dirty="0"/>
              <a:t>TLF nach dem Objekt einweisen und erste Befehle geben: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dirty="0"/>
              <a:t>Absperren/Absichern vor und nach dem Objekt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b="1" dirty="0">
                <a:solidFill>
                  <a:schemeClr val="tx1"/>
                </a:solidFill>
              </a:rPr>
              <a:t>Teilstück und Lüfter vor den Eingang platzieren, Lüfter auf kleinster Stufe laufen lassen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92C34-23CE-E4F2-0C0A-B9AA3366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1. TLF einweisen und befehlen</a:t>
            </a:r>
          </a:p>
        </p:txBody>
      </p:sp>
      <p:sp>
        <p:nvSpPr>
          <p:cNvPr id="22" name="Textfeld 38">
            <a:extLst>
              <a:ext uri="{FF2B5EF4-FFF2-40B4-BE49-F238E27FC236}">
                <a16:creationId xmlns:a16="http://schemas.microsoft.com/office/drawing/2014/main" id="{16B3BB0C-1A42-2521-58B8-654B4386C085}"/>
              </a:ext>
            </a:extLst>
          </p:cNvPr>
          <p:cNvSpPr txBox="1"/>
          <p:nvPr/>
        </p:nvSpPr>
        <p:spPr>
          <a:xfrm>
            <a:off x="13684080" y="7830054"/>
            <a:ext cx="138093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08B08B9-C9B8-4FAE-C3D6-596ABFBA4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5900" y="7875952"/>
            <a:ext cx="1662112" cy="104540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D8E1FEB-C5FF-CE1D-BAFA-AFB62EA45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3825" y="8000935"/>
            <a:ext cx="647700" cy="885825"/>
          </a:xfrm>
          <a:prstGeom prst="rect">
            <a:avLst/>
          </a:prstGeom>
        </p:spPr>
      </p:pic>
      <p:sp>
        <p:nvSpPr>
          <p:cNvPr id="2" name="Oval 310">
            <a:extLst>
              <a:ext uri="{FF2B5EF4-FFF2-40B4-BE49-F238E27FC236}">
                <a16:creationId xmlns:a16="http://schemas.microsoft.com/office/drawing/2014/main" id="{6E4B8C04-58A5-0463-2C6D-F6D1ED69F081}"/>
              </a:ext>
            </a:extLst>
          </p:cNvPr>
          <p:cNvSpPr/>
          <p:nvPr/>
        </p:nvSpPr>
        <p:spPr>
          <a:xfrm>
            <a:off x="12612202" y="6935908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3</a:t>
            </a:r>
            <a:endParaRPr lang="de-CH" sz="2400" dirty="0" err="1"/>
          </a:p>
        </p:txBody>
      </p:sp>
      <p:sp>
        <p:nvSpPr>
          <p:cNvPr id="20" name="Oval 310">
            <a:extLst>
              <a:ext uri="{FF2B5EF4-FFF2-40B4-BE49-F238E27FC236}">
                <a16:creationId xmlns:a16="http://schemas.microsoft.com/office/drawing/2014/main" id="{768498D1-7C3B-13C8-ED72-7B2BC1841957}"/>
              </a:ext>
            </a:extLst>
          </p:cNvPr>
          <p:cNvSpPr/>
          <p:nvPr/>
        </p:nvSpPr>
        <p:spPr>
          <a:xfrm>
            <a:off x="2689752" y="6199819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3</a:t>
            </a:r>
            <a:endParaRPr lang="de-CH" sz="2400" dirty="0" err="1"/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8E460A47-5AAF-012B-6C28-4D231DE125AC}"/>
              </a:ext>
            </a:extLst>
          </p:cNvPr>
          <p:cNvGrpSpPr/>
          <p:nvPr/>
        </p:nvGrpSpPr>
        <p:grpSpPr>
          <a:xfrm>
            <a:off x="13418344" y="6468638"/>
            <a:ext cx="7460456" cy="1494262"/>
            <a:chOff x="13418344" y="6468638"/>
            <a:chExt cx="7460456" cy="1494262"/>
          </a:xfrm>
        </p:grpSpPr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CE57D71E-0145-8E8A-2D71-825F13382D1B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7248525"/>
              <a:ext cx="7315200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42745BCF-53D5-0131-E67B-5DD25E1381E5}"/>
                </a:ext>
              </a:extLst>
            </p:cNvPr>
            <p:cNvCxnSpPr>
              <a:cxnSpLocks/>
            </p:cNvCxnSpPr>
            <p:nvPr/>
          </p:nvCxnSpPr>
          <p:spPr>
            <a:xfrm>
              <a:off x="20878800" y="7248525"/>
              <a:ext cx="0" cy="714375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9276221D-29EA-E044-59B6-2DA05217E422}"/>
                </a:ext>
              </a:extLst>
            </p:cNvPr>
            <p:cNvGrpSpPr/>
            <p:nvPr/>
          </p:nvGrpSpPr>
          <p:grpSpPr>
            <a:xfrm>
              <a:off x="13418344" y="6468638"/>
              <a:ext cx="323850" cy="784622"/>
              <a:chOff x="13096875" y="6463903"/>
              <a:chExt cx="323850" cy="784622"/>
            </a:xfrm>
          </p:grpSpPr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C72F9D91-BA73-ADE5-5EF7-555CEFA54C89}"/>
                  </a:ext>
                </a:extLst>
              </p:cNvPr>
              <p:cNvCxnSpPr/>
              <p:nvPr/>
            </p:nvCxnSpPr>
            <p:spPr>
              <a:xfrm>
                <a:off x="13258800" y="6467475"/>
                <a:ext cx="0" cy="781050"/>
              </a:xfrm>
              <a:prstGeom prst="line">
                <a:avLst/>
              </a:prstGeom>
              <a:ln w="28575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9733E87F-7EF3-663F-4F85-CB1ACE7D3789}"/>
                  </a:ext>
                </a:extLst>
              </p:cNvPr>
              <p:cNvGrpSpPr/>
              <p:nvPr/>
            </p:nvGrpSpPr>
            <p:grpSpPr>
              <a:xfrm>
                <a:off x="13096875" y="6463903"/>
                <a:ext cx="323850" cy="178594"/>
                <a:chOff x="16287750" y="6679406"/>
                <a:chExt cx="323850" cy="178594"/>
              </a:xfrm>
            </p:grpSpPr>
            <p:cxnSp>
              <p:nvCxnSpPr>
                <p:cNvPr id="34" name="Gerader Verbinder 33">
                  <a:extLst>
                    <a:ext uri="{FF2B5EF4-FFF2-40B4-BE49-F238E27FC236}">
                      <a16:creationId xmlns:a16="http://schemas.microsoft.com/office/drawing/2014/main" id="{DEC1B692-D718-D223-37C7-FC97D36669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94931" y="6679406"/>
                  <a:ext cx="0" cy="17859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36">
                  <a:extLst>
                    <a:ext uri="{FF2B5EF4-FFF2-40B4-BE49-F238E27FC236}">
                      <a16:creationId xmlns:a16="http://schemas.microsoft.com/office/drawing/2014/main" id="{9E1C6F1A-07A0-2C15-893A-8623E14A9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304419" y="6679406"/>
                  <a:ext cx="0" cy="17859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157A581E-6C7C-4F6E-E3DF-6FE832B62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287750" y="6858000"/>
                  <a:ext cx="323850" cy="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6" name="Grafik 85">
            <a:extLst>
              <a:ext uri="{FF2B5EF4-FFF2-40B4-BE49-F238E27FC236}">
                <a16:creationId xmlns:a16="http://schemas.microsoft.com/office/drawing/2014/main" id="{7E511C9C-F862-6254-3B22-68122F1EA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52727" y="7516259"/>
            <a:ext cx="595553" cy="172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rafik 87">
            <a:extLst>
              <a:ext uri="{FF2B5EF4-FFF2-40B4-BE49-F238E27FC236}">
                <a16:creationId xmlns:a16="http://schemas.microsoft.com/office/drawing/2014/main" id="{6E8771B8-9832-334E-716B-5C855905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63" y="653625"/>
            <a:ext cx="18211800" cy="11630025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28F49449-6483-5944-ABE8-093BB56C1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9282" y="6173468"/>
            <a:ext cx="415732" cy="59034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0EB74-D022-CB78-14EB-5FA899AD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30AFA-7D0E-8B10-DEF3-D751074F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6FBA4-608D-32AC-4942-DB7A5ED3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smtClean="0"/>
              <a:pPr/>
              <a:t>8</a:t>
            </a:fld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E8D999-AB77-1A16-2FAD-76D2957B5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dirty="0"/>
              <a:t>TLF nach dem Objekt einweisen und erste Befehle geben: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dirty="0"/>
              <a:t>Absperren/Absichern vor und nach dem Objekt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dirty="0"/>
              <a:t>Teilstück und Lüfter vor den Eingang erstellen, Lüfter auf kleinster Stufe laufen lassen</a:t>
            </a:r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b="1" dirty="0">
                <a:solidFill>
                  <a:schemeClr val="tx1"/>
                </a:solidFill>
              </a:rPr>
              <a:t>AS Trupp: Druckleitung ab Teilstück für Absuchen und Ablöschen</a:t>
            </a: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92C34-23CE-E4F2-0C0A-B9AA3366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1. TLF einweisen und befehlen</a:t>
            </a:r>
          </a:p>
        </p:txBody>
      </p:sp>
      <p:sp>
        <p:nvSpPr>
          <p:cNvPr id="22" name="Textfeld 38">
            <a:extLst>
              <a:ext uri="{FF2B5EF4-FFF2-40B4-BE49-F238E27FC236}">
                <a16:creationId xmlns:a16="http://schemas.microsoft.com/office/drawing/2014/main" id="{16B3BB0C-1A42-2521-58B8-654B4386C085}"/>
              </a:ext>
            </a:extLst>
          </p:cNvPr>
          <p:cNvSpPr txBox="1"/>
          <p:nvPr/>
        </p:nvSpPr>
        <p:spPr>
          <a:xfrm>
            <a:off x="13684080" y="7830054"/>
            <a:ext cx="138093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08B08B9-C9B8-4FAE-C3D6-596ABFBA4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5900" y="7875952"/>
            <a:ext cx="1662112" cy="104540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D8E1FEB-C5FF-CE1D-BAFA-AFB62EA45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3825" y="8000935"/>
            <a:ext cx="647700" cy="885825"/>
          </a:xfrm>
          <a:prstGeom prst="rect">
            <a:avLst/>
          </a:prstGeom>
        </p:spPr>
      </p:pic>
      <p:sp>
        <p:nvSpPr>
          <p:cNvPr id="2" name="Oval 310">
            <a:extLst>
              <a:ext uri="{FF2B5EF4-FFF2-40B4-BE49-F238E27FC236}">
                <a16:creationId xmlns:a16="http://schemas.microsoft.com/office/drawing/2014/main" id="{6E4B8C04-58A5-0463-2C6D-F6D1ED69F081}"/>
              </a:ext>
            </a:extLst>
          </p:cNvPr>
          <p:cNvSpPr/>
          <p:nvPr/>
        </p:nvSpPr>
        <p:spPr>
          <a:xfrm>
            <a:off x="13742194" y="2901522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4</a:t>
            </a:r>
            <a:endParaRPr lang="de-CH" sz="2400" dirty="0" err="1"/>
          </a:p>
        </p:txBody>
      </p:sp>
      <p:sp>
        <p:nvSpPr>
          <p:cNvPr id="20" name="Oval 310">
            <a:extLst>
              <a:ext uri="{FF2B5EF4-FFF2-40B4-BE49-F238E27FC236}">
                <a16:creationId xmlns:a16="http://schemas.microsoft.com/office/drawing/2014/main" id="{768498D1-7C3B-13C8-ED72-7B2BC1841957}"/>
              </a:ext>
            </a:extLst>
          </p:cNvPr>
          <p:cNvSpPr/>
          <p:nvPr/>
        </p:nvSpPr>
        <p:spPr>
          <a:xfrm>
            <a:off x="2689752" y="8886760"/>
            <a:ext cx="718878" cy="7188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/>
              <a:t>4</a:t>
            </a:r>
            <a:endParaRPr lang="de-CH" sz="2400" dirty="0" err="1"/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8E460A47-5AAF-012B-6C28-4D231DE125AC}"/>
              </a:ext>
            </a:extLst>
          </p:cNvPr>
          <p:cNvGrpSpPr/>
          <p:nvPr/>
        </p:nvGrpSpPr>
        <p:grpSpPr>
          <a:xfrm>
            <a:off x="13418344" y="6468638"/>
            <a:ext cx="7460456" cy="1494262"/>
            <a:chOff x="13418344" y="6468638"/>
            <a:chExt cx="7460456" cy="1494262"/>
          </a:xfrm>
        </p:grpSpPr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CE57D71E-0145-8E8A-2D71-825F13382D1B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7248525"/>
              <a:ext cx="7315200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42745BCF-53D5-0131-E67B-5DD25E1381E5}"/>
                </a:ext>
              </a:extLst>
            </p:cNvPr>
            <p:cNvCxnSpPr>
              <a:cxnSpLocks/>
            </p:cNvCxnSpPr>
            <p:nvPr/>
          </p:nvCxnSpPr>
          <p:spPr>
            <a:xfrm>
              <a:off x="20878800" y="7248525"/>
              <a:ext cx="0" cy="714375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9276221D-29EA-E044-59B6-2DA05217E422}"/>
                </a:ext>
              </a:extLst>
            </p:cNvPr>
            <p:cNvGrpSpPr/>
            <p:nvPr/>
          </p:nvGrpSpPr>
          <p:grpSpPr>
            <a:xfrm>
              <a:off x="13418344" y="6468638"/>
              <a:ext cx="323850" cy="784622"/>
              <a:chOff x="13096875" y="6463903"/>
              <a:chExt cx="323850" cy="784622"/>
            </a:xfrm>
          </p:grpSpPr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C72F9D91-BA73-ADE5-5EF7-555CEFA54C89}"/>
                  </a:ext>
                </a:extLst>
              </p:cNvPr>
              <p:cNvCxnSpPr/>
              <p:nvPr/>
            </p:nvCxnSpPr>
            <p:spPr>
              <a:xfrm>
                <a:off x="13258800" y="6467475"/>
                <a:ext cx="0" cy="781050"/>
              </a:xfrm>
              <a:prstGeom prst="line">
                <a:avLst/>
              </a:prstGeom>
              <a:ln w="28575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9733E87F-7EF3-663F-4F85-CB1ACE7D3789}"/>
                  </a:ext>
                </a:extLst>
              </p:cNvPr>
              <p:cNvGrpSpPr/>
              <p:nvPr/>
            </p:nvGrpSpPr>
            <p:grpSpPr>
              <a:xfrm>
                <a:off x="13096875" y="6463903"/>
                <a:ext cx="323850" cy="178594"/>
                <a:chOff x="16287750" y="6679406"/>
                <a:chExt cx="323850" cy="178594"/>
              </a:xfrm>
            </p:grpSpPr>
            <p:cxnSp>
              <p:nvCxnSpPr>
                <p:cNvPr id="34" name="Gerader Verbinder 33">
                  <a:extLst>
                    <a:ext uri="{FF2B5EF4-FFF2-40B4-BE49-F238E27FC236}">
                      <a16:creationId xmlns:a16="http://schemas.microsoft.com/office/drawing/2014/main" id="{DEC1B692-D718-D223-37C7-FC97D36669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94931" y="6679406"/>
                  <a:ext cx="0" cy="17859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36">
                  <a:extLst>
                    <a:ext uri="{FF2B5EF4-FFF2-40B4-BE49-F238E27FC236}">
                      <a16:creationId xmlns:a16="http://schemas.microsoft.com/office/drawing/2014/main" id="{9E1C6F1A-07A0-2C15-893A-8623E14A9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304419" y="6679406"/>
                  <a:ext cx="0" cy="17859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157A581E-6C7C-4F6E-E3DF-6FE832B62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287750" y="6858000"/>
                  <a:ext cx="323850" cy="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6" name="Grafik 85">
            <a:extLst>
              <a:ext uri="{FF2B5EF4-FFF2-40B4-BE49-F238E27FC236}">
                <a16:creationId xmlns:a16="http://schemas.microsoft.com/office/drawing/2014/main" id="{7E511C9C-F862-6254-3B22-68122F1EA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52727" y="7516259"/>
            <a:ext cx="595553" cy="1729939"/>
          </a:xfrm>
          <a:prstGeom prst="rect">
            <a:avLst/>
          </a:prstGeom>
        </p:spPr>
      </p:pic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BC1AA8F0-910C-18EA-7878-5259E2744D83}"/>
              </a:ext>
            </a:extLst>
          </p:cNvPr>
          <p:cNvGrpSpPr/>
          <p:nvPr/>
        </p:nvGrpSpPr>
        <p:grpSpPr>
          <a:xfrm>
            <a:off x="11893550" y="3759200"/>
            <a:ext cx="3171465" cy="2709438"/>
            <a:chOff x="11893550" y="3759200"/>
            <a:chExt cx="3171465" cy="2709438"/>
          </a:xfrm>
        </p:grpSpPr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8E66BA09-7DE1-1ADE-E811-E349191B1EFA}"/>
                </a:ext>
              </a:extLst>
            </p:cNvPr>
            <p:cNvCxnSpPr>
              <a:cxnSpLocks/>
            </p:cNvCxnSpPr>
            <p:nvPr/>
          </p:nvCxnSpPr>
          <p:spPr>
            <a:xfrm>
              <a:off x="13435013" y="6131852"/>
              <a:ext cx="0" cy="336786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449B0099-E2EC-A914-F87E-D4476F6E9B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93550" y="5207000"/>
              <a:ext cx="133985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0EDC7969-11F6-78C8-688B-FE03C4CE968B}"/>
                </a:ext>
              </a:extLst>
            </p:cNvPr>
            <p:cNvCxnSpPr>
              <a:cxnSpLocks/>
            </p:cNvCxnSpPr>
            <p:nvPr/>
          </p:nvCxnSpPr>
          <p:spPr>
            <a:xfrm>
              <a:off x="13233400" y="5207000"/>
              <a:ext cx="0" cy="924852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37D57C68-D485-3FC6-EE2F-17C24CB6AF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27148" y="6131852"/>
              <a:ext cx="207865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CC8F3550-7F60-6E82-D3D4-AED00B05CA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04662" y="3771900"/>
              <a:ext cx="0" cy="143510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DC3BA279-67FD-FA25-B55D-0361984767E2}"/>
                </a:ext>
              </a:extLst>
            </p:cNvPr>
            <p:cNvCxnSpPr>
              <a:cxnSpLocks/>
            </p:cNvCxnSpPr>
            <p:nvPr/>
          </p:nvCxnSpPr>
          <p:spPr>
            <a:xfrm>
              <a:off x="11893550" y="3759200"/>
              <a:ext cx="3171465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860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rafik 87">
            <a:extLst>
              <a:ext uri="{FF2B5EF4-FFF2-40B4-BE49-F238E27FC236}">
                <a16:creationId xmlns:a16="http://schemas.microsoft.com/office/drawing/2014/main" id="{6E8771B8-9832-334E-716B-5C8559050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63" y="653625"/>
            <a:ext cx="18211800" cy="11630025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28F49449-6483-5944-ABE8-093BB56C1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9282" y="6173468"/>
            <a:ext cx="415732" cy="59034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0EB74-D022-CB78-14EB-5FA899ADC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Februar 2024</a:t>
            </a:r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30AFA-7D0E-8B10-DEF3-D751074FC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Einsatzführung 1. Phase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D6FBA4-608D-32AC-4942-DB7A5ED3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B33E-2496-448C-9A84-7C1A1A5AD728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E8D999-AB77-1A16-2FAD-76D2957B5D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  <a:p>
            <a:pPr marL="0" lvl="1" indent="0">
              <a:buNone/>
            </a:pPr>
            <a:endParaRPr lang="de-CH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92C34-23CE-E4F2-0C0A-B9AA3366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chemeClr val="tx1"/>
                </a:solidFill>
              </a:rPr>
              <a:t>2. Führungsstandort beziehen und Entschluss</a:t>
            </a:r>
          </a:p>
        </p:txBody>
      </p:sp>
      <p:sp>
        <p:nvSpPr>
          <p:cNvPr id="22" name="Textfeld 38">
            <a:extLst>
              <a:ext uri="{FF2B5EF4-FFF2-40B4-BE49-F238E27FC236}">
                <a16:creationId xmlns:a16="http://schemas.microsoft.com/office/drawing/2014/main" id="{16B3BB0C-1A42-2521-58B8-654B4386C085}"/>
              </a:ext>
            </a:extLst>
          </p:cNvPr>
          <p:cNvSpPr txBox="1"/>
          <p:nvPr/>
        </p:nvSpPr>
        <p:spPr>
          <a:xfrm>
            <a:off x="13684080" y="7830054"/>
            <a:ext cx="138093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  <a:p>
            <a:pPr algn="ctr"/>
            <a:endParaRPr lang="de-CH" sz="2000" b="1" i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08B08B9-C9B8-4FAE-C3D6-596ABFBA4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5900" y="7875952"/>
            <a:ext cx="1662112" cy="1045401"/>
          </a:xfrm>
          <a:prstGeom prst="rect">
            <a:avLst/>
          </a:prstGeom>
        </p:spPr>
      </p:pic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8E460A47-5AAF-012B-6C28-4D231DE125AC}"/>
              </a:ext>
            </a:extLst>
          </p:cNvPr>
          <p:cNvGrpSpPr/>
          <p:nvPr/>
        </p:nvGrpSpPr>
        <p:grpSpPr>
          <a:xfrm>
            <a:off x="13418344" y="6468638"/>
            <a:ext cx="7460456" cy="1494262"/>
            <a:chOff x="13418344" y="6468638"/>
            <a:chExt cx="7460456" cy="1494262"/>
          </a:xfrm>
        </p:grpSpPr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CE57D71E-0145-8E8A-2D71-825F13382D1B}"/>
                </a:ext>
              </a:extLst>
            </p:cNvPr>
            <p:cNvCxnSpPr>
              <a:cxnSpLocks/>
            </p:cNvCxnSpPr>
            <p:nvPr/>
          </p:nvCxnSpPr>
          <p:spPr>
            <a:xfrm>
              <a:off x="13563600" y="7248525"/>
              <a:ext cx="7315200" cy="0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42745BCF-53D5-0131-E67B-5DD25E1381E5}"/>
                </a:ext>
              </a:extLst>
            </p:cNvPr>
            <p:cNvCxnSpPr>
              <a:cxnSpLocks/>
            </p:cNvCxnSpPr>
            <p:nvPr/>
          </p:nvCxnSpPr>
          <p:spPr>
            <a:xfrm>
              <a:off x="20878800" y="7248525"/>
              <a:ext cx="0" cy="714375"/>
            </a:xfrm>
            <a:prstGeom prst="line">
              <a:avLst/>
            </a:prstGeom>
            <a:ln w="28575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9276221D-29EA-E044-59B6-2DA05217E422}"/>
                </a:ext>
              </a:extLst>
            </p:cNvPr>
            <p:cNvGrpSpPr/>
            <p:nvPr/>
          </p:nvGrpSpPr>
          <p:grpSpPr>
            <a:xfrm>
              <a:off x="13418344" y="6468638"/>
              <a:ext cx="323850" cy="784622"/>
              <a:chOff x="13096875" y="6463903"/>
              <a:chExt cx="323850" cy="784622"/>
            </a:xfrm>
          </p:grpSpPr>
          <p:cxnSp>
            <p:nvCxnSpPr>
              <p:cNvPr id="31" name="Gerader Verbinder 30">
                <a:extLst>
                  <a:ext uri="{FF2B5EF4-FFF2-40B4-BE49-F238E27FC236}">
                    <a16:creationId xmlns:a16="http://schemas.microsoft.com/office/drawing/2014/main" id="{C72F9D91-BA73-ADE5-5EF7-555CEFA54C89}"/>
                  </a:ext>
                </a:extLst>
              </p:cNvPr>
              <p:cNvCxnSpPr/>
              <p:nvPr/>
            </p:nvCxnSpPr>
            <p:spPr>
              <a:xfrm>
                <a:off x="13258800" y="6467475"/>
                <a:ext cx="0" cy="781050"/>
              </a:xfrm>
              <a:prstGeom prst="line">
                <a:avLst/>
              </a:prstGeom>
              <a:ln w="28575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uppieren 46">
                <a:extLst>
                  <a:ext uri="{FF2B5EF4-FFF2-40B4-BE49-F238E27FC236}">
                    <a16:creationId xmlns:a16="http://schemas.microsoft.com/office/drawing/2014/main" id="{9733E87F-7EF3-663F-4F85-CB1ACE7D3789}"/>
                  </a:ext>
                </a:extLst>
              </p:cNvPr>
              <p:cNvGrpSpPr/>
              <p:nvPr/>
            </p:nvGrpSpPr>
            <p:grpSpPr>
              <a:xfrm>
                <a:off x="13096875" y="6463903"/>
                <a:ext cx="323850" cy="178594"/>
                <a:chOff x="16287750" y="6679406"/>
                <a:chExt cx="323850" cy="178594"/>
              </a:xfrm>
            </p:grpSpPr>
            <p:cxnSp>
              <p:nvCxnSpPr>
                <p:cNvPr id="34" name="Gerader Verbinder 33">
                  <a:extLst>
                    <a:ext uri="{FF2B5EF4-FFF2-40B4-BE49-F238E27FC236}">
                      <a16:creationId xmlns:a16="http://schemas.microsoft.com/office/drawing/2014/main" id="{DEC1B692-D718-D223-37C7-FC97D36669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94931" y="6679406"/>
                  <a:ext cx="0" cy="17859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Gerader Verbinder 36">
                  <a:extLst>
                    <a:ext uri="{FF2B5EF4-FFF2-40B4-BE49-F238E27FC236}">
                      <a16:creationId xmlns:a16="http://schemas.microsoft.com/office/drawing/2014/main" id="{9E1C6F1A-07A0-2C15-893A-8623E14A94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304419" y="6679406"/>
                  <a:ext cx="0" cy="17859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157A581E-6C7C-4F6E-E3DF-6FE832B62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287750" y="6858000"/>
                  <a:ext cx="323850" cy="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6" name="Grafik 85">
            <a:extLst>
              <a:ext uri="{FF2B5EF4-FFF2-40B4-BE49-F238E27FC236}">
                <a16:creationId xmlns:a16="http://schemas.microsoft.com/office/drawing/2014/main" id="{7E511C9C-F862-6254-3B22-68122F1EA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2727" y="7516259"/>
            <a:ext cx="595553" cy="1729939"/>
          </a:xfrm>
          <a:prstGeom prst="rect">
            <a:avLst/>
          </a:prstGeom>
        </p:spPr>
      </p:pic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BC1AA8F0-910C-18EA-7878-5259E2744D83}"/>
              </a:ext>
            </a:extLst>
          </p:cNvPr>
          <p:cNvGrpSpPr/>
          <p:nvPr/>
        </p:nvGrpSpPr>
        <p:grpSpPr>
          <a:xfrm>
            <a:off x="11893550" y="3759200"/>
            <a:ext cx="3171465" cy="2709438"/>
            <a:chOff x="11893550" y="3759200"/>
            <a:chExt cx="3171465" cy="2709438"/>
          </a:xfrm>
        </p:grpSpPr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8E66BA09-7DE1-1ADE-E811-E349191B1EFA}"/>
                </a:ext>
              </a:extLst>
            </p:cNvPr>
            <p:cNvCxnSpPr>
              <a:cxnSpLocks/>
            </p:cNvCxnSpPr>
            <p:nvPr/>
          </p:nvCxnSpPr>
          <p:spPr>
            <a:xfrm>
              <a:off x="13435013" y="6131852"/>
              <a:ext cx="0" cy="336786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449B0099-E2EC-A914-F87E-D4476F6E9B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93550" y="5207000"/>
              <a:ext cx="1339850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0EDC7969-11F6-78C8-688B-FE03C4CE968B}"/>
                </a:ext>
              </a:extLst>
            </p:cNvPr>
            <p:cNvCxnSpPr>
              <a:cxnSpLocks/>
            </p:cNvCxnSpPr>
            <p:nvPr/>
          </p:nvCxnSpPr>
          <p:spPr>
            <a:xfrm>
              <a:off x="13233400" y="5207000"/>
              <a:ext cx="0" cy="924852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37D57C68-D485-3FC6-EE2F-17C24CB6AF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27148" y="6131852"/>
              <a:ext cx="207865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>
              <a:extLst>
                <a:ext uri="{FF2B5EF4-FFF2-40B4-BE49-F238E27FC236}">
                  <a16:creationId xmlns:a16="http://schemas.microsoft.com/office/drawing/2014/main" id="{CC8F3550-7F60-6E82-D3D4-AED00B05CA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904662" y="3771900"/>
              <a:ext cx="0" cy="143510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r Verbinder 90">
              <a:extLst>
                <a:ext uri="{FF2B5EF4-FFF2-40B4-BE49-F238E27FC236}">
                  <a16:creationId xmlns:a16="http://schemas.microsoft.com/office/drawing/2014/main" id="{DC3BA279-67FD-FA25-B55D-0361984767E2}"/>
                </a:ext>
              </a:extLst>
            </p:cNvPr>
            <p:cNvCxnSpPr>
              <a:cxnSpLocks/>
            </p:cNvCxnSpPr>
            <p:nvPr/>
          </p:nvCxnSpPr>
          <p:spPr>
            <a:xfrm>
              <a:off x="11893550" y="3759200"/>
              <a:ext cx="3171465" cy="0"/>
            </a:xfrm>
            <a:prstGeom prst="line">
              <a:avLst/>
            </a:prstGeom>
            <a:ln w="28575">
              <a:solidFill>
                <a:srgbClr val="0000FF"/>
              </a:solidFill>
              <a:prstDash val="solid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9897E389-D752-DB85-DFC8-2401774D8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53825" y="8000935"/>
            <a:ext cx="6477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3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VTG Master">
  <a:themeElements>
    <a:clrScheme name="Custom 105">
      <a:dk1>
        <a:sysClr val="windowText" lastClr="000000"/>
      </a:dk1>
      <a:lt1>
        <a:sysClr val="window" lastClr="FFFFFF"/>
      </a:lt1>
      <a:dk2>
        <a:srgbClr val="6E6E6E"/>
      </a:dk2>
      <a:lt2>
        <a:srgbClr val="C8C8C8"/>
      </a:lt2>
      <a:accent1>
        <a:srgbClr val="EB5046"/>
      </a:accent1>
      <a:accent2>
        <a:srgbClr val="9B9B9B"/>
      </a:accent2>
      <a:accent3>
        <a:srgbClr val="AA78B4"/>
      </a:accent3>
      <a:accent4>
        <a:srgbClr val="82B76B"/>
      </a:accent4>
      <a:accent5>
        <a:srgbClr val="8CA5D7"/>
      </a:accent5>
      <a:accent6>
        <a:srgbClr val="C8C8C8"/>
      </a:accent6>
      <a:hlink>
        <a:srgbClr val="EB5046"/>
      </a:hlink>
      <a:folHlink>
        <a:srgbClr val="000000"/>
      </a:folHlink>
    </a:clrScheme>
    <a:fontScheme name="Custom 70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0" tIns="0" rIns="0" bIns="0" rtlCol="0" anchor="t"/>
      <a:lstStyle>
        <a:defPPr algn="l">
          <a:defRPr sz="1500" dirty="0" err="1">
            <a:latin typeface="ABC Favorit Book" panose="020B040403020206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24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C77935E69C4AD4DAC0FF63B0BDFD3C7" ma:contentTypeVersion="1" ma:contentTypeDescription="Ein neues Dokument erstellen." ma:contentTypeScope="" ma:versionID="9c82023a7194ca53fa8d5139235f1971">
  <xsd:schema xmlns:xsd="http://www.w3.org/2001/XMLSchema" xmlns:xs="http://www.w3.org/2001/XMLSchema" xmlns:p="http://schemas.microsoft.com/office/2006/metadata/properties" xmlns:ns2="e5aec5f4-f04b-48f4-83e9-177b1edc5f9d" targetNamespace="http://schemas.microsoft.com/office/2006/metadata/properties" ma:root="true" ma:fieldsID="8b720d07c57cf4a0f9b512285082c74f" ns2:_="">
    <xsd:import namespace="e5aec5f4-f04b-48f4-83e9-177b1edc5f9d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ec5f4-f04b-48f4-83e9-177b1edc5f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371A65E-8A86-4DD8-8BBC-73591543B75B}"/>
</file>

<file path=customXml/itemProps2.xml><?xml version="1.0" encoding="utf-8"?>
<ds:datastoreItem xmlns:ds="http://schemas.openxmlformats.org/officeDocument/2006/customXml" ds:itemID="{59ED1E78-85BE-4B1F-9B93-321D1F7E0023}"/>
</file>

<file path=customXml/itemProps3.xml><?xml version="1.0" encoding="utf-8"?>
<ds:datastoreItem xmlns:ds="http://schemas.openxmlformats.org/officeDocument/2006/customXml" ds:itemID="{25CB2A68-56C3-484C-808B-2BF9BA8AD16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1780</Words>
  <Application>Microsoft Office PowerPoint</Application>
  <PresentationFormat>Benutzerdefiniert</PresentationFormat>
  <Paragraphs>460</Paragraphs>
  <Slides>21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ABC Favorit Book</vt:lpstr>
      <vt:lpstr>Arial</vt:lpstr>
      <vt:lpstr>Calibri</vt:lpstr>
      <vt:lpstr>Tahoma</vt:lpstr>
      <vt:lpstr>Wingdings</vt:lpstr>
      <vt:lpstr>GVTG Master</vt:lpstr>
      <vt:lpstr>Einsatzführung 1. Phase</vt:lpstr>
      <vt:lpstr>Inhaltsübersicht</vt:lpstr>
      <vt:lpstr>Die ersten Befehle vom Einsatzleiter auf dem Schadenplatz</vt:lpstr>
      <vt:lpstr>1. TLF einweisen und befehlen</vt:lpstr>
      <vt:lpstr>1. TLF einweisen und befehlen</vt:lpstr>
      <vt:lpstr>1. TLF einweisen und befehlen</vt:lpstr>
      <vt:lpstr>1. TLF einweisen und befehlen</vt:lpstr>
      <vt:lpstr>1. TLF einweisen und befehlen</vt:lpstr>
      <vt:lpstr>2. Führungsstandort beziehen und Entschluss</vt:lpstr>
      <vt:lpstr>2. Führungsstandort beziehen und Entschluss</vt:lpstr>
      <vt:lpstr>2. Führungsstandort beziehen und Entschluss</vt:lpstr>
      <vt:lpstr>2. Führungsstandort beziehen und Entschluss</vt:lpstr>
      <vt:lpstr>2. Führungsstandort beziehen und Entschluss</vt:lpstr>
      <vt:lpstr>3. Stellvertreter</vt:lpstr>
      <vt:lpstr>3. Stellvertreter</vt:lpstr>
      <vt:lpstr>Führen mit Verantwortungsbereichen (VB) und deren Kommunikation </vt:lpstr>
      <vt:lpstr>Warum braucht es einen VB?</vt:lpstr>
      <vt:lpstr>Bilden von sinnvollen VB</vt:lpstr>
      <vt:lpstr>Aufgaben vom VB</vt:lpstr>
      <vt:lpstr>Kommunikation mit dem VB Innen im Ersteinsatz 1. Phase</vt:lpstr>
      <vt:lpstr>Aufgabenteilung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 auf maximal drei Zeilen steht hier geschrieben.</dc:title>
  <dc:creator>Jovana Markovic | Folienwerke GmbH</dc:creator>
  <cp:lastModifiedBy>Roman Friedli</cp:lastModifiedBy>
  <cp:revision>75</cp:revision>
  <cp:lastPrinted>2024-01-10T07:52:22Z</cp:lastPrinted>
  <dcterms:created xsi:type="dcterms:W3CDTF">2023-05-17T10:42:22Z</dcterms:created>
  <dcterms:modified xsi:type="dcterms:W3CDTF">2024-02-08T15:51:28Z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0x010100DC77935E69C4AD4DAC0FF63B0BDFD3C7</vt:lpwstr>
  </property>
</Properties>
</file>